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3"/>
  </p:notesMasterIdLst>
  <p:sldIdLst>
    <p:sldId id="654" r:id="rId2"/>
    <p:sldId id="256" r:id="rId3"/>
    <p:sldId id="260" r:id="rId4"/>
    <p:sldId id="585" r:id="rId5"/>
    <p:sldId id="586" r:id="rId6"/>
    <p:sldId id="587" r:id="rId7"/>
    <p:sldId id="588" r:id="rId8"/>
    <p:sldId id="592" r:id="rId9"/>
    <p:sldId id="595" r:id="rId10"/>
    <p:sldId id="596" r:id="rId11"/>
    <p:sldId id="589" r:id="rId12"/>
    <p:sldId id="612" r:id="rId13"/>
    <p:sldId id="613" r:id="rId14"/>
    <p:sldId id="590" r:id="rId15"/>
    <p:sldId id="591" r:id="rId16"/>
    <p:sldId id="601" r:id="rId17"/>
    <p:sldId id="602" r:id="rId18"/>
    <p:sldId id="603" r:id="rId19"/>
    <p:sldId id="650" r:id="rId20"/>
    <p:sldId id="604" r:id="rId21"/>
    <p:sldId id="605" r:id="rId22"/>
    <p:sldId id="606" r:id="rId23"/>
    <p:sldId id="614" r:id="rId24"/>
    <p:sldId id="615" r:id="rId25"/>
    <p:sldId id="616" r:id="rId26"/>
    <p:sldId id="618" r:id="rId27"/>
    <p:sldId id="619" r:id="rId28"/>
    <p:sldId id="620" r:id="rId29"/>
    <p:sldId id="621" r:id="rId30"/>
    <p:sldId id="624" r:id="rId31"/>
    <p:sldId id="627" r:id="rId32"/>
    <p:sldId id="628" r:id="rId33"/>
    <p:sldId id="630" r:id="rId34"/>
    <p:sldId id="631" r:id="rId35"/>
    <p:sldId id="632" r:id="rId36"/>
    <p:sldId id="633" r:id="rId37"/>
    <p:sldId id="634" r:id="rId38"/>
    <p:sldId id="635" r:id="rId39"/>
    <p:sldId id="636" r:id="rId40"/>
    <p:sldId id="637" r:id="rId41"/>
    <p:sldId id="258" r:id="rId42"/>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8"/>
    <a:srgbClr val="9EC2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9E6788-6F8F-4422-AC5B-CD49C57DC455}" v="2" dt="2026-06-04T20:51:23.5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49"/>
    <p:restoredTop sz="94726"/>
  </p:normalViewPr>
  <p:slideViewPr>
    <p:cSldViewPr snapToGrid="0" snapToObjects="1">
      <p:cViewPr varScale="1">
        <p:scale>
          <a:sx n="90" d="100"/>
          <a:sy n="90" d="100"/>
        </p:scale>
        <p:origin x="1046"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ssandro ROSANO'" userId="3bf0dedd-cbcb-4dd4-b66a-06b3ac5969ba" providerId="ADAL" clId="{56511CB3-C54F-4767-8155-C3D040D12454}"/>
    <pc:docChg chg="addSld delSld modSld sldOrd">
      <pc:chgData name="Alessandro ROSANO'" userId="3bf0dedd-cbcb-4dd4-b66a-06b3ac5969ba" providerId="ADAL" clId="{56511CB3-C54F-4767-8155-C3D040D12454}" dt="2026-06-04T20:51:23.534" v="33"/>
      <pc:docMkLst>
        <pc:docMk/>
      </pc:docMkLst>
      <pc:sldChg chg="modSp mod">
        <pc:chgData name="Alessandro ROSANO'" userId="3bf0dedd-cbcb-4dd4-b66a-06b3ac5969ba" providerId="ADAL" clId="{56511CB3-C54F-4767-8155-C3D040D12454}" dt="2026-06-04T09:19:00.779" v="17" actId="20577"/>
        <pc:sldMkLst>
          <pc:docMk/>
          <pc:sldMk cId="3565336084" sldId="589"/>
        </pc:sldMkLst>
        <pc:spChg chg="mod">
          <ac:chgData name="Alessandro ROSANO'" userId="3bf0dedd-cbcb-4dd4-b66a-06b3ac5969ba" providerId="ADAL" clId="{56511CB3-C54F-4767-8155-C3D040D12454}" dt="2026-06-04T09:19:00.779" v="17" actId="20577"/>
          <ac:spMkLst>
            <pc:docMk/>
            <pc:sldMk cId="3565336084" sldId="589"/>
            <ac:spMk id="3" creationId="{D06B32DB-86C6-FADC-EC4B-F03396438779}"/>
          </ac:spMkLst>
        </pc:spChg>
      </pc:sldChg>
      <pc:sldChg chg="del">
        <pc:chgData name="Alessandro ROSANO'" userId="3bf0dedd-cbcb-4dd4-b66a-06b3ac5969ba" providerId="ADAL" clId="{56511CB3-C54F-4767-8155-C3D040D12454}" dt="2026-06-04T09:25:36.266" v="18" actId="47"/>
        <pc:sldMkLst>
          <pc:docMk/>
          <pc:sldMk cId="2819457683" sldId="593"/>
        </pc:sldMkLst>
      </pc:sldChg>
      <pc:sldChg chg="del">
        <pc:chgData name="Alessandro ROSANO'" userId="3bf0dedd-cbcb-4dd4-b66a-06b3ac5969ba" providerId="ADAL" clId="{56511CB3-C54F-4767-8155-C3D040D12454}" dt="2026-06-04T09:25:37.739" v="19" actId="47"/>
        <pc:sldMkLst>
          <pc:docMk/>
          <pc:sldMk cId="36061380" sldId="594"/>
        </pc:sldMkLst>
      </pc:sldChg>
      <pc:sldChg chg="del">
        <pc:chgData name="Alessandro ROSANO'" userId="3bf0dedd-cbcb-4dd4-b66a-06b3ac5969ba" providerId="ADAL" clId="{56511CB3-C54F-4767-8155-C3D040D12454}" dt="2026-06-04T09:25:52.264" v="20" actId="47"/>
        <pc:sldMkLst>
          <pc:docMk/>
          <pc:sldMk cId="2124143486" sldId="597"/>
        </pc:sldMkLst>
      </pc:sldChg>
      <pc:sldChg chg="del">
        <pc:chgData name="Alessandro ROSANO'" userId="3bf0dedd-cbcb-4dd4-b66a-06b3ac5969ba" providerId="ADAL" clId="{56511CB3-C54F-4767-8155-C3D040D12454}" dt="2026-06-04T09:25:52.264" v="20" actId="47"/>
        <pc:sldMkLst>
          <pc:docMk/>
          <pc:sldMk cId="3719466364" sldId="598"/>
        </pc:sldMkLst>
      </pc:sldChg>
      <pc:sldChg chg="del">
        <pc:chgData name="Alessandro ROSANO'" userId="3bf0dedd-cbcb-4dd4-b66a-06b3ac5969ba" providerId="ADAL" clId="{56511CB3-C54F-4767-8155-C3D040D12454}" dt="2026-06-04T09:25:52.264" v="20" actId="47"/>
        <pc:sldMkLst>
          <pc:docMk/>
          <pc:sldMk cId="1972665178" sldId="599"/>
        </pc:sldMkLst>
      </pc:sldChg>
      <pc:sldChg chg="del">
        <pc:chgData name="Alessandro ROSANO'" userId="3bf0dedd-cbcb-4dd4-b66a-06b3ac5969ba" providerId="ADAL" clId="{56511CB3-C54F-4767-8155-C3D040D12454}" dt="2026-06-04T09:25:52.264" v="20" actId="47"/>
        <pc:sldMkLst>
          <pc:docMk/>
          <pc:sldMk cId="4123471599" sldId="600"/>
        </pc:sldMkLst>
      </pc:sldChg>
      <pc:sldChg chg="del">
        <pc:chgData name="Alessandro ROSANO'" userId="3bf0dedd-cbcb-4dd4-b66a-06b3ac5969ba" providerId="ADAL" clId="{56511CB3-C54F-4767-8155-C3D040D12454}" dt="2026-06-04T09:36:45.507" v="22" actId="47"/>
        <pc:sldMkLst>
          <pc:docMk/>
          <pc:sldMk cId="1094609335" sldId="607"/>
        </pc:sldMkLst>
      </pc:sldChg>
      <pc:sldChg chg="del">
        <pc:chgData name="Alessandro ROSANO'" userId="3bf0dedd-cbcb-4dd4-b66a-06b3ac5969ba" providerId="ADAL" clId="{56511CB3-C54F-4767-8155-C3D040D12454}" dt="2026-06-04T09:36:41.827" v="21" actId="47"/>
        <pc:sldMkLst>
          <pc:docMk/>
          <pc:sldMk cId="1990489384" sldId="608"/>
        </pc:sldMkLst>
      </pc:sldChg>
      <pc:sldChg chg="del">
        <pc:chgData name="Alessandro ROSANO'" userId="3bf0dedd-cbcb-4dd4-b66a-06b3ac5969ba" providerId="ADAL" clId="{56511CB3-C54F-4767-8155-C3D040D12454}" dt="2026-06-04T09:36:47.682" v="23" actId="47"/>
        <pc:sldMkLst>
          <pc:docMk/>
          <pc:sldMk cId="1246449766" sldId="609"/>
        </pc:sldMkLst>
      </pc:sldChg>
      <pc:sldChg chg="del">
        <pc:chgData name="Alessandro ROSANO'" userId="3bf0dedd-cbcb-4dd4-b66a-06b3ac5969ba" providerId="ADAL" clId="{56511CB3-C54F-4767-8155-C3D040D12454}" dt="2026-06-04T09:36:48.462" v="24" actId="47"/>
        <pc:sldMkLst>
          <pc:docMk/>
          <pc:sldMk cId="4232832391" sldId="610"/>
        </pc:sldMkLst>
      </pc:sldChg>
      <pc:sldChg chg="del">
        <pc:chgData name="Alessandro ROSANO'" userId="3bf0dedd-cbcb-4dd4-b66a-06b3ac5969ba" providerId="ADAL" clId="{56511CB3-C54F-4767-8155-C3D040D12454}" dt="2026-06-04T09:36:49.049" v="25" actId="47"/>
        <pc:sldMkLst>
          <pc:docMk/>
          <pc:sldMk cId="4175687068" sldId="611"/>
        </pc:sldMkLst>
      </pc:sldChg>
      <pc:sldChg chg="add del">
        <pc:chgData name="Alessandro ROSANO'" userId="3bf0dedd-cbcb-4dd4-b66a-06b3ac5969ba" providerId="ADAL" clId="{56511CB3-C54F-4767-8155-C3D040D12454}" dt="2026-06-04T20:51:23.534" v="33"/>
        <pc:sldMkLst>
          <pc:docMk/>
          <pc:sldMk cId="120530351" sldId="612"/>
        </pc:sldMkLst>
      </pc:sldChg>
      <pc:sldChg chg="add del">
        <pc:chgData name="Alessandro ROSANO'" userId="3bf0dedd-cbcb-4dd4-b66a-06b3ac5969ba" providerId="ADAL" clId="{56511CB3-C54F-4767-8155-C3D040D12454}" dt="2026-06-04T20:51:23.534" v="33"/>
        <pc:sldMkLst>
          <pc:docMk/>
          <pc:sldMk cId="2965933537" sldId="613"/>
        </pc:sldMkLst>
      </pc:sldChg>
      <pc:sldChg chg="del">
        <pc:chgData name="Alessandro ROSANO'" userId="3bf0dedd-cbcb-4dd4-b66a-06b3ac5969ba" providerId="ADAL" clId="{56511CB3-C54F-4767-8155-C3D040D12454}" dt="2026-06-03T15:52:05.050" v="11" actId="47"/>
        <pc:sldMkLst>
          <pc:docMk/>
          <pc:sldMk cId="4110952979" sldId="622"/>
        </pc:sldMkLst>
      </pc:sldChg>
      <pc:sldChg chg="del">
        <pc:chgData name="Alessandro ROSANO'" userId="3bf0dedd-cbcb-4dd4-b66a-06b3ac5969ba" providerId="ADAL" clId="{56511CB3-C54F-4767-8155-C3D040D12454}" dt="2026-06-04T09:50:09.685" v="30" actId="47"/>
        <pc:sldMkLst>
          <pc:docMk/>
          <pc:sldMk cId="1588998534" sldId="625"/>
        </pc:sldMkLst>
      </pc:sldChg>
      <pc:sldChg chg="del">
        <pc:chgData name="Alessandro ROSANO'" userId="3bf0dedd-cbcb-4dd4-b66a-06b3ac5969ba" providerId="ADAL" clId="{56511CB3-C54F-4767-8155-C3D040D12454}" dt="2026-06-04T09:50:16.042" v="31" actId="47"/>
        <pc:sldMkLst>
          <pc:docMk/>
          <pc:sldMk cId="3193791028" sldId="626"/>
        </pc:sldMkLst>
      </pc:sldChg>
      <pc:sldChg chg="del">
        <pc:chgData name="Alessandro ROSANO'" userId="3bf0dedd-cbcb-4dd4-b66a-06b3ac5969ba" providerId="ADAL" clId="{56511CB3-C54F-4767-8155-C3D040D12454}" dt="2026-06-04T09:50:16.528" v="32" actId="47"/>
        <pc:sldMkLst>
          <pc:docMk/>
          <pc:sldMk cId="2311979394" sldId="629"/>
        </pc:sldMkLst>
      </pc:sldChg>
      <pc:sldChg chg="ord">
        <pc:chgData name="Alessandro ROSANO'" userId="3bf0dedd-cbcb-4dd4-b66a-06b3ac5969ba" providerId="ADAL" clId="{56511CB3-C54F-4767-8155-C3D040D12454}" dt="2026-06-04T09:37:05.402" v="29"/>
        <pc:sldMkLst>
          <pc:docMk/>
          <pc:sldMk cId="1186825787" sldId="650"/>
        </pc:sldMkLst>
      </pc:sldChg>
      <pc:sldChg chg="del">
        <pc:chgData name="Alessandro ROSANO'" userId="3bf0dedd-cbcb-4dd4-b66a-06b3ac5969ba" providerId="ADAL" clId="{56511CB3-C54F-4767-8155-C3D040D12454}" dt="2026-06-03T15:52:05.050" v="11" actId="47"/>
        <pc:sldMkLst>
          <pc:docMk/>
          <pc:sldMk cId="1893231308" sldId="651"/>
        </pc:sldMkLst>
      </pc:sldChg>
      <pc:sldChg chg="del">
        <pc:chgData name="Alessandro ROSANO'" userId="3bf0dedd-cbcb-4dd4-b66a-06b3ac5969ba" providerId="ADAL" clId="{56511CB3-C54F-4767-8155-C3D040D12454}" dt="2026-06-03T15:51:43.492" v="10" actId="47"/>
        <pc:sldMkLst>
          <pc:docMk/>
          <pc:sldMk cId="371768755" sldId="653"/>
        </pc:sldMkLst>
      </pc:sldChg>
      <pc:sldChg chg="modSp mod">
        <pc:chgData name="Alessandro ROSANO'" userId="3bf0dedd-cbcb-4dd4-b66a-06b3ac5969ba" providerId="ADAL" clId="{56511CB3-C54F-4767-8155-C3D040D12454}" dt="2026-06-03T15:51:40.595" v="9" actId="20577"/>
        <pc:sldMkLst>
          <pc:docMk/>
          <pc:sldMk cId="3812444920" sldId="654"/>
        </pc:sldMkLst>
        <pc:spChg chg="mod">
          <ac:chgData name="Alessandro ROSANO'" userId="3bf0dedd-cbcb-4dd4-b66a-06b3ac5969ba" providerId="ADAL" clId="{56511CB3-C54F-4767-8155-C3D040D12454}" dt="2026-06-03T15:51:40.595" v="9" actId="20577"/>
          <ac:spMkLst>
            <pc:docMk/>
            <pc:sldMk cId="3812444920" sldId="654"/>
            <ac:spMk id="8" creationId="{2C288FBB-2DC3-47D1-4886-A4BE2EE90BA4}"/>
          </ac:spMkLst>
        </pc:spChg>
      </pc:sldChg>
      <pc:sldChg chg="del">
        <pc:chgData name="Alessandro ROSANO'" userId="3bf0dedd-cbcb-4dd4-b66a-06b3ac5969ba" providerId="ADAL" clId="{56511CB3-C54F-4767-8155-C3D040D12454}" dt="2026-06-03T15:52:05.050" v="11" actId="47"/>
        <pc:sldMkLst>
          <pc:docMk/>
          <pc:sldMk cId="2814580149" sldId="655"/>
        </pc:sldMkLst>
      </pc:sldChg>
      <pc:sldChg chg="del">
        <pc:chgData name="Alessandro ROSANO'" userId="3bf0dedd-cbcb-4dd4-b66a-06b3ac5969ba" providerId="ADAL" clId="{56511CB3-C54F-4767-8155-C3D040D12454}" dt="2026-06-03T15:52:05.050" v="11" actId="47"/>
        <pc:sldMkLst>
          <pc:docMk/>
          <pc:sldMk cId="3734283253" sldId="656"/>
        </pc:sldMkLst>
      </pc:sldChg>
      <pc:sldChg chg="del">
        <pc:chgData name="Alessandro ROSANO'" userId="3bf0dedd-cbcb-4dd4-b66a-06b3ac5969ba" providerId="ADAL" clId="{56511CB3-C54F-4767-8155-C3D040D12454}" dt="2026-06-03T15:52:05.050" v="11" actId="47"/>
        <pc:sldMkLst>
          <pc:docMk/>
          <pc:sldMk cId="2805547954" sldId="657"/>
        </pc:sldMkLst>
      </pc:sldChg>
      <pc:sldChg chg="del">
        <pc:chgData name="Alessandro ROSANO'" userId="3bf0dedd-cbcb-4dd4-b66a-06b3ac5969ba" providerId="ADAL" clId="{56511CB3-C54F-4767-8155-C3D040D12454}" dt="2026-06-03T15:52:05.050" v="11" actId="47"/>
        <pc:sldMkLst>
          <pc:docMk/>
          <pc:sldMk cId="962284750" sldId="658"/>
        </pc:sldMkLst>
      </pc:sldChg>
      <pc:sldChg chg="del">
        <pc:chgData name="Alessandro ROSANO'" userId="3bf0dedd-cbcb-4dd4-b66a-06b3ac5969ba" providerId="ADAL" clId="{56511CB3-C54F-4767-8155-C3D040D12454}" dt="2026-06-03T15:52:05.050" v="11" actId="47"/>
        <pc:sldMkLst>
          <pc:docMk/>
          <pc:sldMk cId="182709011" sldId="659"/>
        </pc:sldMkLst>
      </pc:sldChg>
      <pc:sldChg chg="del">
        <pc:chgData name="Alessandro ROSANO'" userId="3bf0dedd-cbcb-4dd4-b66a-06b3ac5969ba" providerId="ADAL" clId="{56511CB3-C54F-4767-8155-C3D040D12454}" dt="2026-06-03T15:52:05.050" v="11" actId="47"/>
        <pc:sldMkLst>
          <pc:docMk/>
          <pc:sldMk cId="366857298" sldId="660"/>
        </pc:sldMkLst>
      </pc:sldChg>
      <pc:sldChg chg="del">
        <pc:chgData name="Alessandro ROSANO'" userId="3bf0dedd-cbcb-4dd4-b66a-06b3ac5969ba" providerId="ADAL" clId="{56511CB3-C54F-4767-8155-C3D040D12454}" dt="2026-06-03T15:52:05.050" v="11" actId="47"/>
        <pc:sldMkLst>
          <pc:docMk/>
          <pc:sldMk cId="3159680504" sldId="661"/>
        </pc:sldMkLst>
      </pc:sldChg>
      <pc:sldChg chg="del">
        <pc:chgData name="Alessandro ROSANO'" userId="3bf0dedd-cbcb-4dd4-b66a-06b3ac5969ba" providerId="ADAL" clId="{56511CB3-C54F-4767-8155-C3D040D12454}" dt="2026-06-03T15:52:05.050" v="11" actId="47"/>
        <pc:sldMkLst>
          <pc:docMk/>
          <pc:sldMk cId="3113668780" sldId="662"/>
        </pc:sldMkLst>
      </pc:sldChg>
      <pc:sldChg chg="del">
        <pc:chgData name="Alessandro ROSANO'" userId="3bf0dedd-cbcb-4dd4-b66a-06b3ac5969ba" providerId="ADAL" clId="{56511CB3-C54F-4767-8155-C3D040D12454}" dt="2026-06-03T15:51:43.492" v="10" actId="47"/>
        <pc:sldMkLst>
          <pc:docMk/>
          <pc:sldMk cId="2959665538" sldId="663"/>
        </pc:sldMkLst>
      </pc:sldChg>
      <pc:sldChg chg="del">
        <pc:chgData name="Alessandro ROSANO'" userId="3bf0dedd-cbcb-4dd4-b66a-06b3ac5969ba" providerId="ADAL" clId="{56511CB3-C54F-4767-8155-C3D040D12454}" dt="2026-06-03T15:52:05.050" v="11" actId="47"/>
        <pc:sldMkLst>
          <pc:docMk/>
          <pc:sldMk cId="2344129774" sldId="66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093D22-5E59-6345-BAEE-97E74818A753}" type="datetimeFigureOut">
              <a:rPr lang="it-IT" smtClean="0"/>
              <a:t>04/06/2026</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09A7F0-6D8E-B34C-8D35-E84AE3A68D04}" type="slidenum">
              <a:rPr lang="it-IT" smtClean="0"/>
              <a:t>‹N›</a:t>
            </a:fld>
            <a:endParaRPr lang="it-IT"/>
          </a:p>
        </p:txBody>
      </p:sp>
    </p:spTree>
    <p:extLst>
      <p:ext uri="{BB962C8B-B14F-4D97-AF65-F5344CB8AC3E}">
        <p14:creationId xmlns:p14="http://schemas.microsoft.com/office/powerpoint/2010/main" val="1521370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AAD6B5-B807-7506-14B0-67379776E2F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B0002F61-80BD-55E1-323D-46996594512C}"/>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EF4E5A68-688D-A69B-54B0-3B9FCC60332B}"/>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870CCC92-87F0-2049-922C-4757C02FC72D}"/>
              </a:ext>
            </a:extLst>
          </p:cNvPr>
          <p:cNvSpPr>
            <a:spLocks noGrp="1"/>
          </p:cNvSpPr>
          <p:nvPr>
            <p:ph type="sldNum" sz="quarter" idx="10"/>
          </p:nvPr>
        </p:nvSpPr>
        <p:spPr/>
        <p:txBody>
          <a:bodyPr/>
          <a:lstStyle/>
          <a:p>
            <a:fld id="{BC09A7F0-6D8E-B34C-8D35-E84AE3A68D04}" type="slidenum">
              <a:rPr lang="it-IT" smtClean="0"/>
              <a:t>3</a:t>
            </a:fld>
            <a:endParaRPr lang="it-IT"/>
          </a:p>
        </p:txBody>
      </p:sp>
    </p:spTree>
    <p:extLst>
      <p:ext uri="{BB962C8B-B14F-4D97-AF65-F5344CB8AC3E}">
        <p14:creationId xmlns:p14="http://schemas.microsoft.com/office/powerpoint/2010/main" val="10129432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DAA787-B272-2E4B-25B1-75D77A9DFA05}"/>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F016F39A-2914-4E1B-5546-B1F2D1B77BF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24DCDC8E-ACD6-E311-93DB-0AFD0A103A9D}"/>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11D6B905-5625-ADAF-0847-ABF8258ED9B0}"/>
              </a:ext>
            </a:extLst>
          </p:cNvPr>
          <p:cNvSpPr>
            <a:spLocks noGrp="1"/>
          </p:cNvSpPr>
          <p:nvPr>
            <p:ph type="sldNum" sz="quarter" idx="10"/>
          </p:nvPr>
        </p:nvSpPr>
        <p:spPr/>
        <p:txBody>
          <a:bodyPr/>
          <a:lstStyle/>
          <a:p>
            <a:fld id="{BC09A7F0-6D8E-B34C-8D35-E84AE3A68D04}" type="slidenum">
              <a:rPr lang="it-IT" smtClean="0"/>
              <a:t>13</a:t>
            </a:fld>
            <a:endParaRPr lang="it-IT"/>
          </a:p>
        </p:txBody>
      </p:sp>
    </p:spTree>
    <p:extLst>
      <p:ext uri="{BB962C8B-B14F-4D97-AF65-F5344CB8AC3E}">
        <p14:creationId xmlns:p14="http://schemas.microsoft.com/office/powerpoint/2010/main" val="4640542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58BB4D-627A-3789-0839-5F83D1E6DDA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B6CCF23-D638-613A-A2F5-308C36AB970D}"/>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50054B8-84C0-0414-5146-4C2E14C03418}"/>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59D59687-3678-6D0E-7563-EDBA063CFF90}"/>
              </a:ext>
            </a:extLst>
          </p:cNvPr>
          <p:cNvSpPr>
            <a:spLocks noGrp="1"/>
          </p:cNvSpPr>
          <p:nvPr>
            <p:ph type="sldNum" sz="quarter" idx="10"/>
          </p:nvPr>
        </p:nvSpPr>
        <p:spPr/>
        <p:txBody>
          <a:bodyPr/>
          <a:lstStyle/>
          <a:p>
            <a:fld id="{BC09A7F0-6D8E-B34C-8D35-E84AE3A68D04}" type="slidenum">
              <a:rPr lang="it-IT" smtClean="0"/>
              <a:t>14</a:t>
            </a:fld>
            <a:endParaRPr lang="it-IT"/>
          </a:p>
        </p:txBody>
      </p:sp>
    </p:spTree>
    <p:extLst>
      <p:ext uri="{BB962C8B-B14F-4D97-AF65-F5344CB8AC3E}">
        <p14:creationId xmlns:p14="http://schemas.microsoft.com/office/powerpoint/2010/main" val="27663187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9B1F2-6EB9-E72C-C968-51C3C75ABB7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1DA6451-245F-4920-74EE-826C17C40E48}"/>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7BD250C-E2CD-305D-8F87-F9156DBA7E2E}"/>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88BA541A-C207-A2FC-6A2F-FD97ACB23D7C}"/>
              </a:ext>
            </a:extLst>
          </p:cNvPr>
          <p:cNvSpPr>
            <a:spLocks noGrp="1"/>
          </p:cNvSpPr>
          <p:nvPr>
            <p:ph type="sldNum" sz="quarter" idx="10"/>
          </p:nvPr>
        </p:nvSpPr>
        <p:spPr/>
        <p:txBody>
          <a:bodyPr/>
          <a:lstStyle/>
          <a:p>
            <a:fld id="{BC09A7F0-6D8E-B34C-8D35-E84AE3A68D04}" type="slidenum">
              <a:rPr lang="it-IT" smtClean="0"/>
              <a:t>15</a:t>
            </a:fld>
            <a:endParaRPr lang="it-IT"/>
          </a:p>
        </p:txBody>
      </p:sp>
    </p:spTree>
    <p:extLst>
      <p:ext uri="{BB962C8B-B14F-4D97-AF65-F5344CB8AC3E}">
        <p14:creationId xmlns:p14="http://schemas.microsoft.com/office/powerpoint/2010/main" val="20912018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6D03A1-F6B2-C024-1D0A-362D4F3D3D41}"/>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D108C44-B0F6-5A88-4384-5435EE7DC299}"/>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BC305A1-929C-FB73-F1BA-8A9A673854E0}"/>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05B6B5CC-D6FA-B459-96CA-0AD55BFE73B9}"/>
              </a:ext>
            </a:extLst>
          </p:cNvPr>
          <p:cNvSpPr>
            <a:spLocks noGrp="1"/>
          </p:cNvSpPr>
          <p:nvPr>
            <p:ph type="sldNum" sz="quarter" idx="10"/>
          </p:nvPr>
        </p:nvSpPr>
        <p:spPr/>
        <p:txBody>
          <a:bodyPr/>
          <a:lstStyle/>
          <a:p>
            <a:fld id="{BC09A7F0-6D8E-B34C-8D35-E84AE3A68D04}" type="slidenum">
              <a:rPr lang="it-IT" smtClean="0"/>
              <a:t>16</a:t>
            </a:fld>
            <a:endParaRPr lang="it-IT"/>
          </a:p>
        </p:txBody>
      </p:sp>
    </p:spTree>
    <p:extLst>
      <p:ext uri="{BB962C8B-B14F-4D97-AF65-F5344CB8AC3E}">
        <p14:creationId xmlns:p14="http://schemas.microsoft.com/office/powerpoint/2010/main" val="17866417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FDC32B-01B8-C8BC-87A1-83E44324130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A216AA63-9DB4-BC36-6BCE-C6863DE9EDCC}"/>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0BF61C9A-C2F8-C9D2-DC79-A95B68639CE1}"/>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64334EA7-4F8C-ABBF-5C11-2C86A243AEC7}"/>
              </a:ext>
            </a:extLst>
          </p:cNvPr>
          <p:cNvSpPr>
            <a:spLocks noGrp="1"/>
          </p:cNvSpPr>
          <p:nvPr>
            <p:ph type="sldNum" sz="quarter" idx="10"/>
          </p:nvPr>
        </p:nvSpPr>
        <p:spPr/>
        <p:txBody>
          <a:bodyPr/>
          <a:lstStyle/>
          <a:p>
            <a:fld id="{BC09A7F0-6D8E-B34C-8D35-E84AE3A68D04}" type="slidenum">
              <a:rPr lang="it-IT" smtClean="0"/>
              <a:t>17</a:t>
            </a:fld>
            <a:endParaRPr lang="it-IT"/>
          </a:p>
        </p:txBody>
      </p:sp>
    </p:spTree>
    <p:extLst>
      <p:ext uri="{BB962C8B-B14F-4D97-AF65-F5344CB8AC3E}">
        <p14:creationId xmlns:p14="http://schemas.microsoft.com/office/powerpoint/2010/main" val="24404437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091E3-05B3-A755-518D-3621D979D09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346F4D9-ADE9-199E-3B66-83050257196D}"/>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B85B7273-9E3D-FE53-0C19-CD9FE8CFA25C}"/>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CE337256-56D0-E72A-764F-D4201EF03B43}"/>
              </a:ext>
            </a:extLst>
          </p:cNvPr>
          <p:cNvSpPr>
            <a:spLocks noGrp="1"/>
          </p:cNvSpPr>
          <p:nvPr>
            <p:ph type="sldNum" sz="quarter" idx="10"/>
          </p:nvPr>
        </p:nvSpPr>
        <p:spPr/>
        <p:txBody>
          <a:bodyPr/>
          <a:lstStyle/>
          <a:p>
            <a:fld id="{BC09A7F0-6D8E-B34C-8D35-E84AE3A68D04}" type="slidenum">
              <a:rPr lang="it-IT" smtClean="0"/>
              <a:t>18</a:t>
            </a:fld>
            <a:endParaRPr lang="it-IT"/>
          </a:p>
        </p:txBody>
      </p:sp>
    </p:spTree>
    <p:extLst>
      <p:ext uri="{BB962C8B-B14F-4D97-AF65-F5344CB8AC3E}">
        <p14:creationId xmlns:p14="http://schemas.microsoft.com/office/powerpoint/2010/main" val="7784063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5EA4C-E402-0094-DDAD-3F08B7A93E36}"/>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2F3AAD5-B8E8-CA71-A075-44E847C95B9A}"/>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89463B3-9A4D-AF81-D2F3-31E84B623E5A}"/>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8B4547D8-BDB0-769C-8B2D-B84263398969}"/>
              </a:ext>
            </a:extLst>
          </p:cNvPr>
          <p:cNvSpPr>
            <a:spLocks noGrp="1"/>
          </p:cNvSpPr>
          <p:nvPr>
            <p:ph type="sldNum" sz="quarter" idx="10"/>
          </p:nvPr>
        </p:nvSpPr>
        <p:spPr/>
        <p:txBody>
          <a:bodyPr/>
          <a:lstStyle/>
          <a:p>
            <a:fld id="{BC09A7F0-6D8E-B34C-8D35-E84AE3A68D04}" type="slidenum">
              <a:rPr lang="it-IT" smtClean="0"/>
              <a:t>20</a:t>
            </a:fld>
            <a:endParaRPr lang="it-IT"/>
          </a:p>
        </p:txBody>
      </p:sp>
    </p:spTree>
    <p:extLst>
      <p:ext uri="{BB962C8B-B14F-4D97-AF65-F5344CB8AC3E}">
        <p14:creationId xmlns:p14="http://schemas.microsoft.com/office/powerpoint/2010/main" val="22392519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92CD5E-698C-6659-CD17-8AED6E4B653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E554720-7DE1-157C-A828-49F50C81E72C}"/>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02D332A-07FD-E802-CB42-BDB57673D5FD}"/>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F44868EA-D7FF-75AF-5D05-FD73AF063118}"/>
              </a:ext>
            </a:extLst>
          </p:cNvPr>
          <p:cNvSpPr>
            <a:spLocks noGrp="1"/>
          </p:cNvSpPr>
          <p:nvPr>
            <p:ph type="sldNum" sz="quarter" idx="10"/>
          </p:nvPr>
        </p:nvSpPr>
        <p:spPr/>
        <p:txBody>
          <a:bodyPr/>
          <a:lstStyle/>
          <a:p>
            <a:fld id="{BC09A7F0-6D8E-B34C-8D35-E84AE3A68D04}" type="slidenum">
              <a:rPr lang="it-IT" smtClean="0"/>
              <a:t>21</a:t>
            </a:fld>
            <a:endParaRPr lang="it-IT"/>
          </a:p>
        </p:txBody>
      </p:sp>
    </p:spTree>
    <p:extLst>
      <p:ext uri="{BB962C8B-B14F-4D97-AF65-F5344CB8AC3E}">
        <p14:creationId xmlns:p14="http://schemas.microsoft.com/office/powerpoint/2010/main" val="15440199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A6487A-5472-5774-5386-8FDFFF8A21A3}"/>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AEAE8ED-5825-728D-090D-0E1610A68D2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22504E5-60BB-0A26-1459-00AFBBC72CBB}"/>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7D9A4F6B-ECD5-A3A1-705E-D37E1FDA8762}"/>
              </a:ext>
            </a:extLst>
          </p:cNvPr>
          <p:cNvSpPr>
            <a:spLocks noGrp="1"/>
          </p:cNvSpPr>
          <p:nvPr>
            <p:ph type="sldNum" sz="quarter" idx="10"/>
          </p:nvPr>
        </p:nvSpPr>
        <p:spPr/>
        <p:txBody>
          <a:bodyPr/>
          <a:lstStyle/>
          <a:p>
            <a:fld id="{BC09A7F0-6D8E-B34C-8D35-E84AE3A68D04}" type="slidenum">
              <a:rPr lang="it-IT" smtClean="0"/>
              <a:t>22</a:t>
            </a:fld>
            <a:endParaRPr lang="it-IT"/>
          </a:p>
        </p:txBody>
      </p:sp>
    </p:spTree>
    <p:extLst>
      <p:ext uri="{BB962C8B-B14F-4D97-AF65-F5344CB8AC3E}">
        <p14:creationId xmlns:p14="http://schemas.microsoft.com/office/powerpoint/2010/main" val="36285285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DB63F1-18E5-2668-C2F3-451B26C4B9B0}"/>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A09B8D87-4D2F-B629-C847-F8BF61CCC64D}"/>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1FBCE551-3986-4D25-DB13-E62507B09046}"/>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80DE57BF-62EE-F76C-A26C-2B841C88E374}"/>
              </a:ext>
            </a:extLst>
          </p:cNvPr>
          <p:cNvSpPr>
            <a:spLocks noGrp="1"/>
          </p:cNvSpPr>
          <p:nvPr>
            <p:ph type="sldNum" sz="quarter" idx="10"/>
          </p:nvPr>
        </p:nvSpPr>
        <p:spPr/>
        <p:txBody>
          <a:bodyPr/>
          <a:lstStyle/>
          <a:p>
            <a:fld id="{BC09A7F0-6D8E-B34C-8D35-E84AE3A68D04}" type="slidenum">
              <a:rPr lang="it-IT" smtClean="0"/>
              <a:t>23</a:t>
            </a:fld>
            <a:endParaRPr lang="it-IT"/>
          </a:p>
        </p:txBody>
      </p:sp>
    </p:spTree>
    <p:extLst>
      <p:ext uri="{BB962C8B-B14F-4D97-AF65-F5344CB8AC3E}">
        <p14:creationId xmlns:p14="http://schemas.microsoft.com/office/powerpoint/2010/main" val="3222078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2EF78-1FC5-851E-BDCD-83A87875BF81}"/>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8C0F912-EDA5-48E6-8959-E3E1B8AE5A4E}"/>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C3F4DD42-23BD-1210-5E61-D981FEC73DA3}"/>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74234C50-0D15-173C-14E6-0FA2016B3820}"/>
              </a:ext>
            </a:extLst>
          </p:cNvPr>
          <p:cNvSpPr>
            <a:spLocks noGrp="1"/>
          </p:cNvSpPr>
          <p:nvPr>
            <p:ph type="sldNum" sz="quarter" idx="10"/>
          </p:nvPr>
        </p:nvSpPr>
        <p:spPr/>
        <p:txBody>
          <a:bodyPr/>
          <a:lstStyle/>
          <a:p>
            <a:fld id="{BC09A7F0-6D8E-B34C-8D35-E84AE3A68D04}" type="slidenum">
              <a:rPr lang="it-IT" smtClean="0"/>
              <a:t>4</a:t>
            </a:fld>
            <a:endParaRPr lang="it-IT"/>
          </a:p>
        </p:txBody>
      </p:sp>
    </p:spTree>
    <p:extLst>
      <p:ext uri="{BB962C8B-B14F-4D97-AF65-F5344CB8AC3E}">
        <p14:creationId xmlns:p14="http://schemas.microsoft.com/office/powerpoint/2010/main" val="31802468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5008ED-5FC3-3EF6-100D-4F008C73D77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0FFA3DD1-8A88-E269-3B4E-A61231E8C59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DE563E19-1153-C0EF-83F6-47F9069DE76F}"/>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FECA4DAE-1724-6B29-3AE1-B626E9C0A6F2}"/>
              </a:ext>
            </a:extLst>
          </p:cNvPr>
          <p:cNvSpPr>
            <a:spLocks noGrp="1"/>
          </p:cNvSpPr>
          <p:nvPr>
            <p:ph type="sldNum" sz="quarter" idx="10"/>
          </p:nvPr>
        </p:nvSpPr>
        <p:spPr/>
        <p:txBody>
          <a:bodyPr/>
          <a:lstStyle/>
          <a:p>
            <a:fld id="{BC09A7F0-6D8E-B34C-8D35-E84AE3A68D04}" type="slidenum">
              <a:rPr lang="it-IT" smtClean="0"/>
              <a:t>24</a:t>
            </a:fld>
            <a:endParaRPr lang="it-IT"/>
          </a:p>
        </p:txBody>
      </p:sp>
    </p:spTree>
    <p:extLst>
      <p:ext uri="{BB962C8B-B14F-4D97-AF65-F5344CB8AC3E}">
        <p14:creationId xmlns:p14="http://schemas.microsoft.com/office/powerpoint/2010/main" val="39684893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E5F92C-6DC6-6D27-1C13-63B17C89926C}"/>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0F48B6D7-2689-9E20-EBE7-CBA599C038A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BE6B1EBE-F4A2-A9BA-B7EB-D170238F6BB2}"/>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3561DF85-19E4-FA05-33D6-A81B866C428C}"/>
              </a:ext>
            </a:extLst>
          </p:cNvPr>
          <p:cNvSpPr>
            <a:spLocks noGrp="1"/>
          </p:cNvSpPr>
          <p:nvPr>
            <p:ph type="sldNum" sz="quarter" idx="10"/>
          </p:nvPr>
        </p:nvSpPr>
        <p:spPr/>
        <p:txBody>
          <a:bodyPr/>
          <a:lstStyle/>
          <a:p>
            <a:fld id="{BC09A7F0-6D8E-B34C-8D35-E84AE3A68D04}" type="slidenum">
              <a:rPr lang="it-IT" smtClean="0"/>
              <a:t>25</a:t>
            </a:fld>
            <a:endParaRPr lang="it-IT"/>
          </a:p>
        </p:txBody>
      </p:sp>
    </p:spTree>
    <p:extLst>
      <p:ext uri="{BB962C8B-B14F-4D97-AF65-F5344CB8AC3E}">
        <p14:creationId xmlns:p14="http://schemas.microsoft.com/office/powerpoint/2010/main" val="20112396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9D2623-4E31-B522-50E1-B346E5B97432}"/>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BA666E0-D1E8-24F9-5CFE-DC406083130A}"/>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A0B5E284-74A8-6090-54F2-67FD5A112C4B}"/>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D7628FEE-2A04-FB72-E72D-2A7CD9AEA66A}"/>
              </a:ext>
            </a:extLst>
          </p:cNvPr>
          <p:cNvSpPr>
            <a:spLocks noGrp="1"/>
          </p:cNvSpPr>
          <p:nvPr>
            <p:ph type="sldNum" sz="quarter" idx="10"/>
          </p:nvPr>
        </p:nvSpPr>
        <p:spPr/>
        <p:txBody>
          <a:bodyPr/>
          <a:lstStyle/>
          <a:p>
            <a:fld id="{BC09A7F0-6D8E-B34C-8D35-E84AE3A68D04}" type="slidenum">
              <a:rPr lang="it-IT" smtClean="0"/>
              <a:t>26</a:t>
            </a:fld>
            <a:endParaRPr lang="it-IT"/>
          </a:p>
        </p:txBody>
      </p:sp>
    </p:spTree>
    <p:extLst>
      <p:ext uri="{BB962C8B-B14F-4D97-AF65-F5344CB8AC3E}">
        <p14:creationId xmlns:p14="http://schemas.microsoft.com/office/powerpoint/2010/main" val="38161556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D0D3C0-161D-65AE-91DF-F462A158FC13}"/>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51C75A5-7BF8-0175-9CE3-EDC08FC244A8}"/>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94AAC6BC-A15A-C43D-0F18-71EF7F44FF77}"/>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B7DB189F-7DD0-BEB1-6C83-1AC16907D340}"/>
              </a:ext>
            </a:extLst>
          </p:cNvPr>
          <p:cNvSpPr>
            <a:spLocks noGrp="1"/>
          </p:cNvSpPr>
          <p:nvPr>
            <p:ph type="sldNum" sz="quarter" idx="10"/>
          </p:nvPr>
        </p:nvSpPr>
        <p:spPr/>
        <p:txBody>
          <a:bodyPr/>
          <a:lstStyle/>
          <a:p>
            <a:fld id="{BC09A7F0-6D8E-B34C-8D35-E84AE3A68D04}" type="slidenum">
              <a:rPr lang="it-IT" smtClean="0"/>
              <a:t>27</a:t>
            </a:fld>
            <a:endParaRPr lang="it-IT"/>
          </a:p>
        </p:txBody>
      </p:sp>
    </p:spTree>
    <p:extLst>
      <p:ext uri="{BB962C8B-B14F-4D97-AF65-F5344CB8AC3E}">
        <p14:creationId xmlns:p14="http://schemas.microsoft.com/office/powerpoint/2010/main" val="24173228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F6485-0E1C-F862-4841-244EE523877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B5C0175-FD3C-6692-F9CD-D5B4C0DE1A8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E9C2FE69-CAE1-0085-9949-DBA0B1F88F06}"/>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7B27ABF8-12DD-9AF2-9823-91DF76CA6884}"/>
              </a:ext>
            </a:extLst>
          </p:cNvPr>
          <p:cNvSpPr>
            <a:spLocks noGrp="1"/>
          </p:cNvSpPr>
          <p:nvPr>
            <p:ph type="sldNum" sz="quarter" idx="10"/>
          </p:nvPr>
        </p:nvSpPr>
        <p:spPr/>
        <p:txBody>
          <a:bodyPr/>
          <a:lstStyle/>
          <a:p>
            <a:fld id="{BC09A7F0-6D8E-B34C-8D35-E84AE3A68D04}" type="slidenum">
              <a:rPr lang="it-IT" smtClean="0"/>
              <a:t>28</a:t>
            </a:fld>
            <a:endParaRPr lang="it-IT"/>
          </a:p>
        </p:txBody>
      </p:sp>
    </p:spTree>
    <p:extLst>
      <p:ext uri="{BB962C8B-B14F-4D97-AF65-F5344CB8AC3E}">
        <p14:creationId xmlns:p14="http://schemas.microsoft.com/office/powerpoint/2010/main" val="12888238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E27FC7-F7A9-627B-0BDF-E7B4CA7CD31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0E576E3-A72C-2470-BBD5-D6547E3BD004}"/>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8F206AE3-F970-42F1-4E70-7C57A3A5BB06}"/>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86E96D54-A733-77BA-A427-AFDFEAF3D971}"/>
              </a:ext>
            </a:extLst>
          </p:cNvPr>
          <p:cNvSpPr>
            <a:spLocks noGrp="1"/>
          </p:cNvSpPr>
          <p:nvPr>
            <p:ph type="sldNum" sz="quarter" idx="10"/>
          </p:nvPr>
        </p:nvSpPr>
        <p:spPr/>
        <p:txBody>
          <a:bodyPr/>
          <a:lstStyle/>
          <a:p>
            <a:fld id="{BC09A7F0-6D8E-B34C-8D35-E84AE3A68D04}" type="slidenum">
              <a:rPr lang="it-IT" smtClean="0"/>
              <a:t>29</a:t>
            </a:fld>
            <a:endParaRPr lang="it-IT"/>
          </a:p>
        </p:txBody>
      </p:sp>
    </p:spTree>
    <p:extLst>
      <p:ext uri="{BB962C8B-B14F-4D97-AF65-F5344CB8AC3E}">
        <p14:creationId xmlns:p14="http://schemas.microsoft.com/office/powerpoint/2010/main" val="39414413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4EE671-DC12-789B-4162-F644A9D2EEC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705F4AD-F9B8-05F8-3C79-8EF74F7E38F5}"/>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D8F0529-C0DE-5799-189C-A07B71E62137}"/>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F66CD333-D8C8-4319-68C7-76AF0614F16C}"/>
              </a:ext>
            </a:extLst>
          </p:cNvPr>
          <p:cNvSpPr>
            <a:spLocks noGrp="1"/>
          </p:cNvSpPr>
          <p:nvPr>
            <p:ph type="sldNum" sz="quarter" idx="10"/>
          </p:nvPr>
        </p:nvSpPr>
        <p:spPr/>
        <p:txBody>
          <a:bodyPr/>
          <a:lstStyle/>
          <a:p>
            <a:fld id="{BC09A7F0-6D8E-B34C-8D35-E84AE3A68D04}" type="slidenum">
              <a:rPr lang="it-IT" smtClean="0"/>
              <a:t>30</a:t>
            </a:fld>
            <a:endParaRPr lang="it-IT"/>
          </a:p>
        </p:txBody>
      </p:sp>
    </p:spTree>
    <p:extLst>
      <p:ext uri="{BB962C8B-B14F-4D97-AF65-F5344CB8AC3E}">
        <p14:creationId xmlns:p14="http://schemas.microsoft.com/office/powerpoint/2010/main" val="227004250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94AA01-DEAE-7748-25BC-EA159EAF446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B546F985-23FC-DAE9-67BD-4FABEA3FB820}"/>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E7E3EB41-28EF-133F-22D5-F2E167D84A94}"/>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D7645D32-1FE0-8A3F-8454-34F99501E6AA}"/>
              </a:ext>
            </a:extLst>
          </p:cNvPr>
          <p:cNvSpPr>
            <a:spLocks noGrp="1"/>
          </p:cNvSpPr>
          <p:nvPr>
            <p:ph type="sldNum" sz="quarter" idx="10"/>
          </p:nvPr>
        </p:nvSpPr>
        <p:spPr/>
        <p:txBody>
          <a:bodyPr/>
          <a:lstStyle/>
          <a:p>
            <a:fld id="{BC09A7F0-6D8E-B34C-8D35-E84AE3A68D04}" type="slidenum">
              <a:rPr lang="it-IT" smtClean="0"/>
              <a:t>31</a:t>
            </a:fld>
            <a:endParaRPr lang="it-IT"/>
          </a:p>
        </p:txBody>
      </p:sp>
    </p:spTree>
    <p:extLst>
      <p:ext uri="{BB962C8B-B14F-4D97-AF65-F5344CB8AC3E}">
        <p14:creationId xmlns:p14="http://schemas.microsoft.com/office/powerpoint/2010/main" val="35106644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B37243-330E-9154-CBB1-62E2F2A79113}"/>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1705F5A-A602-E720-AE17-0AD62F15458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ECC2F014-26DB-6E8E-256D-8A3BDA9B6C32}"/>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85504FD4-B51A-8EEB-2871-34CE2CEDD08C}"/>
              </a:ext>
            </a:extLst>
          </p:cNvPr>
          <p:cNvSpPr>
            <a:spLocks noGrp="1"/>
          </p:cNvSpPr>
          <p:nvPr>
            <p:ph type="sldNum" sz="quarter" idx="10"/>
          </p:nvPr>
        </p:nvSpPr>
        <p:spPr/>
        <p:txBody>
          <a:bodyPr/>
          <a:lstStyle/>
          <a:p>
            <a:fld id="{BC09A7F0-6D8E-B34C-8D35-E84AE3A68D04}" type="slidenum">
              <a:rPr lang="it-IT" smtClean="0"/>
              <a:t>32</a:t>
            </a:fld>
            <a:endParaRPr lang="it-IT"/>
          </a:p>
        </p:txBody>
      </p:sp>
    </p:spTree>
    <p:extLst>
      <p:ext uri="{BB962C8B-B14F-4D97-AF65-F5344CB8AC3E}">
        <p14:creationId xmlns:p14="http://schemas.microsoft.com/office/powerpoint/2010/main" val="20328623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0DE910-BFA9-E379-CD9F-CBB4DBA91E1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10BE640-9F8D-A1AC-4378-27A441233891}"/>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C0E1EDA-CD8A-238D-FF0A-D94D713AF60F}"/>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7163E634-15B0-A030-44C5-3C6D51FBF0C1}"/>
              </a:ext>
            </a:extLst>
          </p:cNvPr>
          <p:cNvSpPr>
            <a:spLocks noGrp="1"/>
          </p:cNvSpPr>
          <p:nvPr>
            <p:ph type="sldNum" sz="quarter" idx="10"/>
          </p:nvPr>
        </p:nvSpPr>
        <p:spPr/>
        <p:txBody>
          <a:bodyPr/>
          <a:lstStyle/>
          <a:p>
            <a:fld id="{BC09A7F0-6D8E-B34C-8D35-E84AE3A68D04}" type="slidenum">
              <a:rPr lang="it-IT" smtClean="0"/>
              <a:t>33</a:t>
            </a:fld>
            <a:endParaRPr lang="it-IT"/>
          </a:p>
        </p:txBody>
      </p:sp>
    </p:spTree>
    <p:extLst>
      <p:ext uri="{BB962C8B-B14F-4D97-AF65-F5344CB8AC3E}">
        <p14:creationId xmlns:p14="http://schemas.microsoft.com/office/powerpoint/2010/main" val="37949908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9F81BB-9FD1-F114-2F63-B0F2D5CF25F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8B0EB7EE-95B7-8461-D25A-892BD3316119}"/>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AB656F07-9C02-6783-DD7D-7A8BE5859CC2}"/>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3FF5EDBE-BB53-AEBD-1A90-63C8C99E0C6C}"/>
              </a:ext>
            </a:extLst>
          </p:cNvPr>
          <p:cNvSpPr>
            <a:spLocks noGrp="1"/>
          </p:cNvSpPr>
          <p:nvPr>
            <p:ph type="sldNum" sz="quarter" idx="10"/>
          </p:nvPr>
        </p:nvSpPr>
        <p:spPr/>
        <p:txBody>
          <a:bodyPr/>
          <a:lstStyle/>
          <a:p>
            <a:fld id="{BC09A7F0-6D8E-B34C-8D35-E84AE3A68D04}" type="slidenum">
              <a:rPr lang="it-IT" smtClean="0"/>
              <a:t>5</a:t>
            </a:fld>
            <a:endParaRPr lang="it-IT"/>
          </a:p>
        </p:txBody>
      </p:sp>
    </p:spTree>
    <p:extLst>
      <p:ext uri="{BB962C8B-B14F-4D97-AF65-F5344CB8AC3E}">
        <p14:creationId xmlns:p14="http://schemas.microsoft.com/office/powerpoint/2010/main" val="423615583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56839-2B85-CB4B-051A-8CCE306E78F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B69924A2-7B67-3F7A-39E9-EBC1C3B3969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8A8007A2-BB3E-9340-5392-6CEFA88B336C}"/>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CA6A3EFC-BED1-89BF-3CC7-6026EB3ED97C}"/>
              </a:ext>
            </a:extLst>
          </p:cNvPr>
          <p:cNvSpPr>
            <a:spLocks noGrp="1"/>
          </p:cNvSpPr>
          <p:nvPr>
            <p:ph type="sldNum" sz="quarter" idx="10"/>
          </p:nvPr>
        </p:nvSpPr>
        <p:spPr/>
        <p:txBody>
          <a:bodyPr/>
          <a:lstStyle/>
          <a:p>
            <a:fld id="{BC09A7F0-6D8E-B34C-8D35-E84AE3A68D04}" type="slidenum">
              <a:rPr lang="it-IT" smtClean="0"/>
              <a:t>34</a:t>
            </a:fld>
            <a:endParaRPr lang="it-IT"/>
          </a:p>
        </p:txBody>
      </p:sp>
    </p:spTree>
    <p:extLst>
      <p:ext uri="{BB962C8B-B14F-4D97-AF65-F5344CB8AC3E}">
        <p14:creationId xmlns:p14="http://schemas.microsoft.com/office/powerpoint/2010/main" val="177009507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D90DE-9E08-B288-1A64-94D68FFDBE8B}"/>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D63E794-5B61-2D56-38EA-894B246F9A1C}"/>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122E6868-66AF-A99A-D001-EC37F9C8C3E8}"/>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D2EC5BB3-5091-399F-D000-D74BE59F11D2}"/>
              </a:ext>
            </a:extLst>
          </p:cNvPr>
          <p:cNvSpPr>
            <a:spLocks noGrp="1"/>
          </p:cNvSpPr>
          <p:nvPr>
            <p:ph type="sldNum" sz="quarter" idx="10"/>
          </p:nvPr>
        </p:nvSpPr>
        <p:spPr/>
        <p:txBody>
          <a:bodyPr/>
          <a:lstStyle/>
          <a:p>
            <a:fld id="{BC09A7F0-6D8E-B34C-8D35-E84AE3A68D04}" type="slidenum">
              <a:rPr lang="it-IT" smtClean="0"/>
              <a:t>35</a:t>
            </a:fld>
            <a:endParaRPr lang="it-IT"/>
          </a:p>
        </p:txBody>
      </p:sp>
    </p:spTree>
    <p:extLst>
      <p:ext uri="{BB962C8B-B14F-4D97-AF65-F5344CB8AC3E}">
        <p14:creationId xmlns:p14="http://schemas.microsoft.com/office/powerpoint/2010/main" val="18772188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09B630-2DFB-E615-79C0-D063E7D9E06C}"/>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1A4FF71-1458-84A8-FF00-73600BDF1C2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6097F35-6701-04CE-95B9-AAE4E6F6D462}"/>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8192E3F5-905D-8D0B-E61A-4697BAB8C6D1}"/>
              </a:ext>
            </a:extLst>
          </p:cNvPr>
          <p:cNvSpPr>
            <a:spLocks noGrp="1"/>
          </p:cNvSpPr>
          <p:nvPr>
            <p:ph type="sldNum" sz="quarter" idx="10"/>
          </p:nvPr>
        </p:nvSpPr>
        <p:spPr/>
        <p:txBody>
          <a:bodyPr/>
          <a:lstStyle/>
          <a:p>
            <a:fld id="{BC09A7F0-6D8E-B34C-8D35-E84AE3A68D04}" type="slidenum">
              <a:rPr lang="it-IT" smtClean="0"/>
              <a:t>36</a:t>
            </a:fld>
            <a:endParaRPr lang="it-IT"/>
          </a:p>
        </p:txBody>
      </p:sp>
    </p:spTree>
    <p:extLst>
      <p:ext uri="{BB962C8B-B14F-4D97-AF65-F5344CB8AC3E}">
        <p14:creationId xmlns:p14="http://schemas.microsoft.com/office/powerpoint/2010/main" val="4866221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0C3A8A-E9CA-AC3D-2A0D-8B6F882922B1}"/>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760E769-2EAC-74E2-790A-6E559BAF5511}"/>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D2C55DE3-7A2C-0F36-67F2-3BBDE562869C}"/>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5A28A9CF-DA3E-3071-5E87-9A739AC62DEE}"/>
              </a:ext>
            </a:extLst>
          </p:cNvPr>
          <p:cNvSpPr>
            <a:spLocks noGrp="1"/>
          </p:cNvSpPr>
          <p:nvPr>
            <p:ph type="sldNum" sz="quarter" idx="10"/>
          </p:nvPr>
        </p:nvSpPr>
        <p:spPr/>
        <p:txBody>
          <a:bodyPr/>
          <a:lstStyle/>
          <a:p>
            <a:fld id="{BC09A7F0-6D8E-B34C-8D35-E84AE3A68D04}" type="slidenum">
              <a:rPr lang="it-IT" smtClean="0"/>
              <a:t>37</a:t>
            </a:fld>
            <a:endParaRPr lang="it-IT"/>
          </a:p>
        </p:txBody>
      </p:sp>
    </p:spTree>
    <p:extLst>
      <p:ext uri="{BB962C8B-B14F-4D97-AF65-F5344CB8AC3E}">
        <p14:creationId xmlns:p14="http://schemas.microsoft.com/office/powerpoint/2010/main" val="320942837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EA1FB3-3B1E-0A15-627D-CDFE98B9D71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BDB9D185-19E2-0E7F-BB59-30C22858970C}"/>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A4B87D5-22BC-4B1B-2167-A8849B2B304A}"/>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54F486AA-259A-0A1A-3A72-0A061D941317}"/>
              </a:ext>
            </a:extLst>
          </p:cNvPr>
          <p:cNvSpPr>
            <a:spLocks noGrp="1"/>
          </p:cNvSpPr>
          <p:nvPr>
            <p:ph type="sldNum" sz="quarter" idx="10"/>
          </p:nvPr>
        </p:nvSpPr>
        <p:spPr/>
        <p:txBody>
          <a:bodyPr/>
          <a:lstStyle/>
          <a:p>
            <a:fld id="{BC09A7F0-6D8E-B34C-8D35-E84AE3A68D04}" type="slidenum">
              <a:rPr lang="it-IT" smtClean="0"/>
              <a:t>38</a:t>
            </a:fld>
            <a:endParaRPr lang="it-IT"/>
          </a:p>
        </p:txBody>
      </p:sp>
    </p:spTree>
    <p:extLst>
      <p:ext uri="{BB962C8B-B14F-4D97-AF65-F5344CB8AC3E}">
        <p14:creationId xmlns:p14="http://schemas.microsoft.com/office/powerpoint/2010/main" val="336151076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A895FD-DC8D-05A5-A7F4-BFB1250E092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D0E5D506-0829-2785-8566-2AF07E96413E}"/>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4E0E62F-96E5-394C-8B73-519EF52113F2}"/>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B22BD85E-CF17-A3F5-D34E-28A9CFAE2AA1}"/>
              </a:ext>
            </a:extLst>
          </p:cNvPr>
          <p:cNvSpPr>
            <a:spLocks noGrp="1"/>
          </p:cNvSpPr>
          <p:nvPr>
            <p:ph type="sldNum" sz="quarter" idx="10"/>
          </p:nvPr>
        </p:nvSpPr>
        <p:spPr/>
        <p:txBody>
          <a:bodyPr/>
          <a:lstStyle/>
          <a:p>
            <a:fld id="{BC09A7F0-6D8E-B34C-8D35-E84AE3A68D04}" type="slidenum">
              <a:rPr lang="it-IT" smtClean="0"/>
              <a:t>39</a:t>
            </a:fld>
            <a:endParaRPr lang="it-IT"/>
          </a:p>
        </p:txBody>
      </p:sp>
    </p:spTree>
    <p:extLst>
      <p:ext uri="{BB962C8B-B14F-4D97-AF65-F5344CB8AC3E}">
        <p14:creationId xmlns:p14="http://schemas.microsoft.com/office/powerpoint/2010/main" val="406610689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D5486-1C10-ABAD-E310-4E9CFF3F3DB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524AC45-9314-BDE1-E64C-E36A9A1308AD}"/>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82522047-5D97-E88E-8D9D-2C1F875916A8}"/>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AC15DF21-F6B8-C897-4229-091687CDA7C2}"/>
              </a:ext>
            </a:extLst>
          </p:cNvPr>
          <p:cNvSpPr>
            <a:spLocks noGrp="1"/>
          </p:cNvSpPr>
          <p:nvPr>
            <p:ph type="sldNum" sz="quarter" idx="10"/>
          </p:nvPr>
        </p:nvSpPr>
        <p:spPr/>
        <p:txBody>
          <a:bodyPr/>
          <a:lstStyle/>
          <a:p>
            <a:fld id="{BC09A7F0-6D8E-B34C-8D35-E84AE3A68D04}" type="slidenum">
              <a:rPr lang="it-IT" smtClean="0"/>
              <a:t>40</a:t>
            </a:fld>
            <a:endParaRPr lang="it-IT"/>
          </a:p>
        </p:txBody>
      </p:sp>
    </p:spTree>
    <p:extLst>
      <p:ext uri="{BB962C8B-B14F-4D97-AF65-F5344CB8AC3E}">
        <p14:creationId xmlns:p14="http://schemas.microsoft.com/office/powerpoint/2010/main" val="21336737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8C1F8C-EF8B-AF3C-54F1-F76483331D76}"/>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88ED63A0-8CB2-2C41-A455-52568009F0BA}"/>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24906738-64B6-36FE-132B-DC617030235D}"/>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0E8447DB-9E3D-FB59-9815-0FF1174AFB95}"/>
              </a:ext>
            </a:extLst>
          </p:cNvPr>
          <p:cNvSpPr>
            <a:spLocks noGrp="1"/>
          </p:cNvSpPr>
          <p:nvPr>
            <p:ph type="sldNum" sz="quarter" idx="10"/>
          </p:nvPr>
        </p:nvSpPr>
        <p:spPr/>
        <p:txBody>
          <a:bodyPr/>
          <a:lstStyle/>
          <a:p>
            <a:fld id="{BC09A7F0-6D8E-B34C-8D35-E84AE3A68D04}" type="slidenum">
              <a:rPr lang="it-IT" smtClean="0"/>
              <a:t>6</a:t>
            </a:fld>
            <a:endParaRPr lang="it-IT"/>
          </a:p>
        </p:txBody>
      </p:sp>
    </p:spTree>
    <p:extLst>
      <p:ext uri="{BB962C8B-B14F-4D97-AF65-F5344CB8AC3E}">
        <p14:creationId xmlns:p14="http://schemas.microsoft.com/office/powerpoint/2010/main" val="29555583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C9119E-7082-36BA-514B-7418A11E246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B76516C4-5D13-0BA1-B10E-64A48202C715}"/>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4AC8D92-E9CF-517A-D7D3-A80D99B725CF}"/>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CEFF904D-E4C7-FE66-00E6-FA19BD345133}"/>
              </a:ext>
            </a:extLst>
          </p:cNvPr>
          <p:cNvSpPr>
            <a:spLocks noGrp="1"/>
          </p:cNvSpPr>
          <p:nvPr>
            <p:ph type="sldNum" sz="quarter" idx="10"/>
          </p:nvPr>
        </p:nvSpPr>
        <p:spPr/>
        <p:txBody>
          <a:bodyPr/>
          <a:lstStyle/>
          <a:p>
            <a:fld id="{BC09A7F0-6D8E-B34C-8D35-E84AE3A68D04}" type="slidenum">
              <a:rPr lang="it-IT" smtClean="0"/>
              <a:t>7</a:t>
            </a:fld>
            <a:endParaRPr lang="it-IT"/>
          </a:p>
        </p:txBody>
      </p:sp>
    </p:spTree>
    <p:extLst>
      <p:ext uri="{BB962C8B-B14F-4D97-AF65-F5344CB8AC3E}">
        <p14:creationId xmlns:p14="http://schemas.microsoft.com/office/powerpoint/2010/main" val="36394609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A7D4F3-C28C-AE25-14A7-31128BC0137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FFDDDF0A-BE28-71F3-673F-EB41529F3CA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596C30A-C9F6-D99B-083A-814D3E1532F6}"/>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89D5B89D-29DA-787A-C2C1-CC11E630DF8A}"/>
              </a:ext>
            </a:extLst>
          </p:cNvPr>
          <p:cNvSpPr>
            <a:spLocks noGrp="1"/>
          </p:cNvSpPr>
          <p:nvPr>
            <p:ph type="sldNum" sz="quarter" idx="10"/>
          </p:nvPr>
        </p:nvSpPr>
        <p:spPr/>
        <p:txBody>
          <a:bodyPr/>
          <a:lstStyle/>
          <a:p>
            <a:fld id="{BC09A7F0-6D8E-B34C-8D35-E84AE3A68D04}" type="slidenum">
              <a:rPr lang="it-IT" smtClean="0"/>
              <a:t>8</a:t>
            </a:fld>
            <a:endParaRPr lang="it-IT"/>
          </a:p>
        </p:txBody>
      </p:sp>
    </p:spTree>
    <p:extLst>
      <p:ext uri="{BB962C8B-B14F-4D97-AF65-F5344CB8AC3E}">
        <p14:creationId xmlns:p14="http://schemas.microsoft.com/office/powerpoint/2010/main" val="1564062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8CF9E3-0BF3-C247-7D1D-871CE928367E}"/>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C5EE616-4C0F-D611-78C4-0A709DA40570}"/>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28A6F22-B619-A2AE-EB7B-0349DFE1D86F}"/>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2CEB48FD-3881-8948-0407-FFF11CDF72DE}"/>
              </a:ext>
            </a:extLst>
          </p:cNvPr>
          <p:cNvSpPr>
            <a:spLocks noGrp="1"/>
          </p:cNvSpPr>
          <p:nvPr>
            <p:ph type="sldNum" sz="quarter" idx="10"/>
          </p:nvPr>
        </p:nvSpPr>
        <p:spPr/>
        <p:txBody>
          <a:bodyPr/>
          <a:lstStyle/>
          <a:p>
            <a:fld id="{BC09A7F0-6D8E-B34C-8D35-E84AE3A68D04}" type="slidenum">
              <a:rPr lang="it-IT" smtClean="0"/>
              <a:t>9</a:t>
            </a:fld>
            <a:endParaRPr lang="it-IT"/>
          </a:p>
        </p:txBody>
      </p:sp>
    </p:spTree>
    <p:extLst>
      <p:ext uri="{BB962C8B-B14F-4D97-AF65-F5344CB8AC3E}">
        <p14:creationId xmlns:p14="http://schemas.microsoft.com/office/powerpoint/2010/main" val="3879935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12E368-4356-E27B-CD6A-D951F35FF5B2}"/>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95852F0-9ECF-9B32-2996-04656432469D}"/>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0729B15-7CBF-83AC-6810-CD027BC8D970}"/>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4B7B81C4-6CF7-6A5B-A16D-FF99A2A98891}"/>
              </a:ext>
            </a:extLst>
          </p:cNvPr>
          <p:cNvSpPr>
            <a:spLocks noGrp="1"/>
          </p:cNvSpPr>
          <p:nvPr>
            <p:ph type="sldNum" sz="quarter" idx="10"/>
          </p:nvPr>
        </p:nvSpPr>
        <p:spPr/>
        <p:txBody>
          <a:bodyPr/>
          <a:lstStyle/>
          <a:p>
            <a:fld id="{BC09A7F0-6D8E-B34C-8D35-E84AE3A68D04}" type="slidenum">
              <a:rPr lang="it-IT" smtClean="0"/>
              <a:t>11</a:t>
            </a:fld>
            <a:endParaRPr lang="it-IT"/>
          </a:p>
        </p:txBody>
      </p:sp>
    </p:spTree>
    <p:extLst>
      <p:ext uri="{BB962C8B-B14F-4D97-AF65-F5344CB8AC3E}">
        <p14:creationId xmlns:p14="http://schemas.microsoft.com/office/powerpoint/2010/main" val="15075470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6DCDD-C332-76FF-2032-F366335FA18E}"/>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FA74862-8C3F-8997-BAEE-10B52195D781}"/>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91B1520-6AE5-90CC-CE99-9801B4F5DD4B}"/>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22293EE5-8787-F3FB-C0D5-A02818AB7002}"/>
              </a:ext>
            </a:extLst>
          </p:cNvPr>
          <p:cNvSpPr>
            <a:spLocks noGrp="1"/>
          </p:cNvSpPr>
          <p:nvPr>
            <p:ph type="sldNum" sz="quarter" idx="10"/>
          </p:nvPr>
        </p:nvSpPr>
        <p:spPr/>
        <p:txBody>
          <a:bodyPr/>
          <a:lstStyle/>
          <a:p>
            <a:fld id="{BC09A7F0-6D8E-B34C-8D35-E84AE3A68D04}" type="slidenum">
              <a:rPr lang="it-IT" smtClean="0"/>
              <a:t>12</a:t>
            </a:fld>
            <a:endParaRPr lang="it-IT"/>
          </a:p>
        </p:txBody>
      </p:sp>
    </p:spTree>
    <p:extLst>
      <p:ext uri="{BB962C8B-B14F-4D97-AF65-F5344CB8AC3E}">
        <p14:creationId xmlns:p14="http://schemas.microsoft.com/office/powerpoint/2010/main" val="18095862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it-IT"/>
              <a:t>Fare clic per modificare stile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C08C3616-FA92-0F44-B6D1-81F6EA6AE92C}" type="datetimeFigureOut">
              <a:rPr lang="it-IT" smtClean="0"/>
              <a:t>04/06/2026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4A032A5-23E3-C647-AAB1-C723956778F6}" type="slidenum">
              <a:rPr lang="it-IT" smtClean="0"/>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08C3616-FA92-0F44-B6D1-81F6EA6AE92C}" type="datetimeFigureOut">
              <a:rPr lang="it-IT" smtClean="0"/>
              <a:t>04/06/2026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4A032A5-23E3-C647-AAB1-C723956778F6}"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it-IT"/>
              <a:t>Fare clic per modificare stile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08C3616-FA92-0F44-B6D1-81F6EA6AE92C}" type="datetimeFigureOut">
              <a:rPr lang="it-IT" smtClean="0"/>
              <a:t>04/06/2026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4A032A5-23E3-C647-AAB1-C723956778F6}"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08C3616-FA92-0F44-B6D1-81F6EA6AE92C}" type="datetimeFigureOut">
              <a:rPr lang="it-IT" smtClean="0"/>
              <a:t>04/06/2026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4A032A5-23E3-C647-AAB1-C723956778F6}"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it-IT"/>
              <a:t>Fare clic per modificare stile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C08C3616-FA92-0F44-B6D1-81F6EA6AE92C}" type="datetimeFigureOut">
              <a:rPr lang="it-IT" smtClean="0"/>
              <a:t>04/06/2026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4A032A5-23E3-C647-AAB1-C723956778F6}"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C08C3616-FA92-0F44-B6D1-81F6EA6AE92C}" type="datetimeFigureOut">
              <a:rPr lang="it-IT" smtClean="0"/>
              <a:t>04/06/2026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94A032A5-23E3-C647-AAB1-C723956778F6}"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it-IT"/>
              <a:t>Fare clic per modificare stile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29842" y="2505075"/>
            <a:ext cx="3868340"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4629150" y="2505075"/>
            <a:ext cx="3887391"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C08C3616-FA92-0F44-B6D1-81F6EA6AE92C}" type="datetimeFigureOut">
              <a:rPr lang="it-IT" smtClean="0"/>
              <a:t>04/06/2026</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94A032A5-23E3-C647-AAB1-C723956778F6}"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dirty="0"/>
          </a:p>
        </p:txBody>
      </p:sp>
      <p:sp>
        <p:nvSpPr>
          <p:cNvPr id="3" name="Date Placeholder 2"/>
          <p:cNvSpPr>
            <a:spLocks noGrp="1"/>
          </p:cNvSpPr>
          <p:nvPr>
            <p:ph type="dt" sz="half" idx="10"/>
          </p:nvPr>
        </p:nvSpPr>
        <p:spPr/>
        <p:txBody>
          <a:bodyPr/>
          <a:lstStyle/>
          <a:p>
            <a:fld id="{C08C3616-FA92-0F44-B6D1-81F6EA6AE92C}" type="datetimeFigureOut">
              <a:rPr lang="it-IT" smtClean="0"/>
              <a:t>04/06/2026</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94A032A5-23E3-C647-AAB1-C723956778F6}"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8C3616-FA92-0F44-B6D1-81F6EA6AE92C}" type="datetimeFigureOut">
              <a:rPr lang="it-IT" smtClean="0"/>
              <a:t>04/06/2026</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94A032A5-23E3-C647-AAB1-C723956778F6}"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stile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08C3616-FA92-0F44-B6D1-81F6EA6AE92C}" type="datetimeFigureOut">
              <a:rPr lang="it-IT" smtClean="0"/>
              <a:t>04/06/2026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94A032A5-23E3-C647-AAB1-C723956778F6}"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stile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Trascinare l'immagine su un segnaposto o fare clic sull'icona per aggiungerla</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08C3616-FA92-0F44-B6D1-81F6EA6AE92C}" type="datetimeFigureOut">
              <a:rPr lang="it-IT" smtClean="0"/>
              <a:t>04/06/2026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94A032A5-23E3-C647-AAB1-C723956778F6}"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a:t>Fare clic per modificare stile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8C3616-FA92-0F44-B6D1-81F6EA6AE92C}" type="datetimeFigureOut">
              <a:rPr lang="it-IT" smtClean="0"/>
              <a:t>04/06/2026</a:t>
            </a:fld>
            <a:endParaRPr lang="it-I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A032A5-23E3-C647-AAB1-C723956778F6}" type="slidenum">
              <a:rPr lang="it-IT" smtClean="0"/>
              <a:t>‹N›</a:t>
            </a:fld>
            <a:endParaRPr lang="it-IT"/>
          </a:p>
        </p:txBody>
      </p:sp>
    </p:spTree>
    <p:extLst>
      <p:ext uri="{BB962C8B-B14F-4D97-AF65-F5344CB8AC3E}">
        <p14:creationId xmlns:p14="http://schemas.microsoft.com/office/powerpoint/2010/main" val="20661952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472904-AEBE-01D9-E584-AFC23EC5E398}"/>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4F9E8C85-3A13-E574-7C51-5C6F5A1F46FB}"/>
              </a:ext>
            </a:extLst>
          </p:cNvPr>
          <p:cNvSpPr/>
          <p:nvPr/>
        </p:nvSpPr>
        <p:spPr>
          <a:xfrm>
            <a:off x="0" y="0"/>
            <a:ext cx="9144000" cy="6916615"/>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CasellaDiTesto 7">
            <a:extLst>
              <a:ext uri="{FF2B5EF4-FFF2-40B4-BE49-F238E27FC236}">
                <a16:creationId xmlns:a16="http://schemas.microsoft.com/office/drawing/2014/main" id="{2C288FBB-2DC3-47D1-4886-A4BE2EE90BA4}"/>
              </a:ext>
            </a:extLst>
          </p:cNvPr>
          <p:cNvSpPr txBox="1"/>
          <p:nvPr/>
        </p:nvSpPr>
        <p:spPr>
          <a:xfrm>
            <a:off x="393290" y="2697043"/>
            <a:ext cx="8357420" cy="1708160"/>
          </a:xfrm>
          <a:prstGeom prst="rect">
            <a:avLst/>
          </a:prstGeom>
          <a:noFill/>
        </p:spPr>
        <p:txBody>
          <a:bodyPr wrap="square" rtlCol="0">
            <a:spAutoFit/>
          </a:bodyPr>
          <a:lstStyle/>
          <a:p>
            <a:pPr algn="ctr"/>
            <a:r>
              <a:rPr lang="en-US" sz="4500" dirty="0">
                <a:solidFill>
                  <a:schemeClr val="bg1"/>
                </a:solidFill>
              </a:rPr>
              <a:t>FOOD SAFETY IN THE EU</a:t>
            </a:r>
          </a:p>
          <a:p>
            <a:pPr algn="ctr"/>
            <a:r>
              <a:rPr lang="en-US" sz="3000" dirty="0">
                <a:solidFill>
                  <a:schemeClr val="bg1"/>
                </a:solidFill>
              </a:rPr>
              <a:t>Alessandro </a:t>
            </a:r>
            <a:r>
              <a:rPr lang="en-US" sz="3000" dirty="0" err="1">
                <a:solidFill>
                  <a:schemeClr val="bg1"/>
                </a:solidFill>
              </a:rPr>
              <a:t>Rosanò</a:t>
            </a:r>
            <a:r>
              <a:rPr lang="en-US" sz="3000" dirty="0">
                <a:solidFill>
                  <a:schemeClr val="bg1"/>
                </a:solidFill>
              </a:rPr>
              <a:t>, Assistant Professor of EU Law, </a:t>
            </a:r>
            <a:r>
              <a:rPr lang="en-US" sz="3000" dirty="0" err="1">
                <a:solidFill>
                  <a:schemeClr val="bg1"/>
                </a:solidFill>
              </a:rPr>
              <a:t>Unipr</a:t>
            </a:r>
            <a:endParaRPr lang="it-IT" sz="3000" dirty="0">
              <a:solidFill>
                <a:schemeClr val="bg1"/>
              </a:solidFill>
            </a:endParaRPr>
          </a:p>
        </p:txBody>
      </p:sp>
      <p:pic>
        <p:nvPicPr>
          <p:cNvPr id="3" name="Immagine 2">
            <a:extLst>
              <a:ext uri="{FF2B5EF4-FFF2-40B4-BE49-F238E27FC236}">
                <a16:creationId xmlns:a16="http://schemas.microsoft.com/office/drawing/2014/main" id="{4D9271ED-DAAA-1BD8-7F73-D7BCBE9AAD9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19241" y="934579"/>
            <a:ext cx="2877820" cy="1026795"/>
          </a:xfrm>
          <a:prstGeom prst="rect">
            <a:avLst/>
          </a:prstGeom>
          <a:noFill/>
          <a:ln>
            <a:noFill/>
          </a:ln>
        </p:spPr>
      </p:pic>
    </p:spTree>
    <p:extLst>
      <p:ext uri="{BB962C8B-B14F-4D97-AF65-F5344CB8AC3E}">
        <p14:creationId xmlns:p14="http://schemas.microsoft.com/office/powerpoint/2010/main" val="38124449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1C4094-4233-694F-20C0-BE9E5E28EABF}"/>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27B1D157-F960-1577-A583-AC4FAC8A6C17}"/>
              </a:ext>
            </a:extLst>
          </p:cNvPr>
          <p:cNvSpPr/>
          <p:nvPr/>
        </p:nvSpPr>
        <p:spPr>
          <a:xfrm>
            <a:off x="0" y="0"/>
            <a:ext cx="9144000" cy="6916615"/>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CasellaDiTesto 7">
            <a:extLst>
              <a:ext uri="{FF2B5EF4-FFF2-40B4-BE49-F238E27FC236}">
                <a16:creationId xmlns:a16="http://schemas.microsoft.com/office/drawing/2014/main" id="{900C4157-382A-1CAD-6787-62C948F14147}"/>
              </a:ext>
            </a:extLst>
          </p:cNvPr>
          <p:cNvSpPr txBox="1"/>
          <p:nvPr/>
        </p:nvSpPr>
        <p:spPr>
          <a:xfrm>
            <a:off x="393290" y="2697043"/>
            <a:ext cx="8357420" cy="2046714"/>
          </a:xfrm>
          <a:prstGeom prst="rect">
            <a:avLst/>
          </a:prstGeom>
          <a:noFill/>
        </p:spPr>
        <p:txBody>
          <a:bodyPr wrap="square" rtlCol="0">
            <a:spAutoFit/>
          </a:bodyPr>
          <a:lstStyle/>
          <a:p>
            <a:pPr algn="ctr"/>
            <a:r>
              <a:rPr lang="it-IT" sz="5000" dirty="0">
                <a:solidFill>
                  <a:schemeClr val="bg1"/>
                </a:solidFill>
              </a:rPr>
              <a:t>Food and free </a:t>
            </a:r>
            <a:r>
              <a:rPr lang="it-IT" sz="5000" dirty="0" err="1">
                <a:solidFill>
                  <a:schemeClr val="bg1"/>
                </a:solidFill>
              </a:rPr>
              <a:t>movement</a:t>
            </a:r>
            <a:r>
              <a:rPr lang="it-IT" sz="5000" dirty="0">
                <a:solidFill>
                  <a:schemeClr val="bg1"/>
                </a:solidFill>
              </a:rPr>
              <a:t> of </a:t>
            </a:r>
            <a:r>
              <a:rPr lang="it-IT" sz="5000" dirty="0" err="1">
                <a:solidFill>
                  <a:schemeClr val="bg1"/>
                </a:solidFill>
              </a:rPr>
              <a:t>goods</a:t>
            </a:r>
            <a:endParaRPr lang="it-IT" sz="5000" dirty="0">
              <a:solidFill>
                <a:schemeClr val="bg1"/>
              </a:solidFill>
            </a:endParaRPr>
          </a:p>
          <a:p>
            <a:pPr algn="ctr">
              <a:spcBef>
                <a:spcPts val="600"/>
              </a:spcBef>
            </a:pPr>
            <a:endParaRPr lang="it-IT" sz="2200" dirty="0">
              <a:solidFill>
                <a:schemeClr val="bg1"/>
              </a:solidFill>
            </a:endParaRPr>
          </a:p>
        </p:txBody>
      </p:sp>
      <p:pic>
        <p:nvPicPr>
          <p:cNvPr id="3" name="Immagine 2">
            <a:extLst>
              <a:ext uri="{FF2B5EF4-FFF2-40B4-BE49-F238E27FC236}">
                <a16:creationId xmlns:a16="http://schemas.microsoft.com/office/drawing/2014/main" id="{7005B7ED-F715-EFF8-BBEE-41DC9699AC6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19241" y="934579"/>
            <a:ext cx="2877820" cy="1026795"/>
          </a:xfrm>
          <a:prstGeom prst="rect">
            <a:avLst/>
          </a:prstGeom>
          <a:noFill/>
          <a:ln>
            <a:noFill/>
          </a:ln>
        </p:spPr>
      </p:pic>
    </p:spTree>
    <p:extLst>
      <p:ext uri="{BB962C8B-B14F-4D97-AF65-F5344CB8AC3E}">
        <p14:creationId xmlns:p14="http://schemas.microsoft.com/office/powerpoint/2010/main" val="29208229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066D3-C4AA-00EC-2818-AF3656C08671}"/>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3D0BCD30-75D6-D73A-A09A-436B8DCA435E}"/>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A40B9215-90AA-29A2-79A6-06EF44A8A8CD}"/>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4FC6E837-D7E5-A89E-2734-5B035C03C6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D06B32DB-86C6-FADC-EC4B-F03396438779}"/>
              </a:ext>
            </a:extLst>
          </p:cNvPr>
          <p:cNvSpPr txBox="1"/>
          <p:nvPr/>
        </p:nvSpPr>
        <p:spPr>
          <a:xfrm>
            <a:off x="525294" y="614795"/>
            <a:ext cx="8317149" cy="5293757"/>
          </a:xfrm>
          <a:prstGeom prst="rect">
            <a:avLst/>
          </a:prstGeom>
          <a:noFill/>
        </p:spPr>
        <p:txBody>
          <a:bodyPr wrap="square" rtlCol="0">
            <a:spAutoFit/>
          </a:bodyPr>
          <a:lstStyle/>
          <a:p>
            <a:pPr algn="just">
              <a:lnSpc>
                <a:spcPct val="100000"/>
              </a:lnSpc>
              <a:spcBef>
                <a:spcPts val="0"/>
              </a:spcBef>
            </a:pPr>
            <a:endParaRPr lang="en-US" dirty="0">
              <a:solidFill>
                <a:srgbClr val="005EB8"/>
              </a:solidFill>
            </a:endParaRPr>
          </a:p>
          <a:p>
            <a:pPr algn="just">
              <a:lnSpc>
                <a:spcPct val="100000"/>
              </a:lnSpc>
              <a:spcBef>
                <a:spcPts val="0"/>
              </a:spcBef>
            </a:pPr>
            <a:endParaRPr lang="en-US" sz="2500" dirty="0">
              <a:solidFill>
                <a:srgbClr val="005EB8"/>
              </a:solidFill>
            </a:endParaRPr>
          </a:p>
          <a:p>
            <a:pPr algn="just">
              <a:lnSpc>
                <a:spcPct val="100000"/>
              </a:lnSpc>
              <a:spcBef>
                <a:spcPts val="0"/>
              </a:spcBef>
            </a:pPr>
            <a:r>
              <a:rPr lang="en-US" sz="2500" dirty="0">
                <a:solidFill>
                  <a:srgbClr val="005EB8"/>
                </a:solidFill>
              </a:rPr>
              <a:t>Three models of market integration</a:t>
            </a:r>
          </a:p>
          <a:p>
            <a:pPr algn="just">
              <a:lnSpc>
                <a:spcPct val="100000"/>
              </a:lnSpc>
              <a:spcBef>
                <a:spcPts val="0"/>
              </a:spcBef>
            </a:pPr>
            <a:endParaRPr lang="en-US" sz="2500" dirty="0">
              <a:solidFill>
                <a:srgbClr val="005EB8"/>
              </a:solidFill>
            </a:endParaRPr>
          </a:p>
          <a:p>
            <a:pPr algn="just">
              <a:lnSpc>
                <a:spcPct val="100000"/>
              </a:lnSpc>
              <a:spcBef>
                <a:spcPts val="0"/>
              </a:spcBef>
            </a:pPr>
            <a:r>
              <a:rPr lang="en-US" sz="2500" b="1" u="sng" dirty="0">
                <a:solidFill>
                  <a:srgbClr val="005EB8"/>
                </a:solidFill>
              </a:rPr>
              <a:t>Home country model:</a:t>
            </a:r>
            <a:r>
              <a:rPr lang="en-US" sz="2500" dirty="0">
                <a:solidFill>
                  <a:srgbClr val="005EB8"/>
                </a:solidFill>
              </a:rPr>
              <a:t> the rules of the country of origin apply</a:t>
            </a:r>
          </a:p>
          <a:p>
            <a:pPr algn="just">
              <a:lnSpc>
                <a:spcPct val="100000"/>
              </a:lnSpc>
              <a:spcBef>
                <a:spcPts val="0"/>
              </a:spcBef>
            </a:pPr>
            <a:endParaRPr lang="en-US" sz="2500" dirty="0">
              <a:solidFill>
                <a:srgbClr val="005EB8"/>
              </a:solidFill>
            </a:endParaRPr>
          </a:p>
          <a:p>
            <a:pPr algn="just">
              <a:lnSpc>
                <a:spcPct val="100000"/>
              </a:lnSpc>
              <a:spcBef>
                <a:spcPts val="0"/>
              </a:spcBef>
            </a:pPr>
            <a:r>
              <a:rPr lang="en-US" sz="2500" b="1" u="sng" dirty="0">
                <a:solidFill>
                  <a:srgbClr val="005EB8"/>
                </a:solidFill>
              </a:rPr>
              <a:t>Host country model:</a:t>
            </a:r>
            <a:r>
              <a:rPr lang="en-US" sz="2500" dirty="0">
                <a:solidFill>
                  <a:srgbClr val="005EB8"/>
                </a:solidFill>
              </a:rPr>
              <a:t> the rules of the country where the economic activity takes place apply</a:t>
            </a:r>
          </a:p>
          <a:p>
            <a:pPr algn="just">
              <a:lnSpc>
                <a:spcPct val="100000"/>
              </a:lnSpc>
              <a:spcBef>
                <a:spcPts val="0"/>
              </a:spcBef>
            </a:pPr>
            <a:endParaRPr lang="en-US" sz="2500" dirty="0">
              <a:solidFill>
                <a:srgbClr val="005EB8"/>
              </a:solidFill>
            </a:endParaRPr>
          </a:p>
          <a:p>
            <a:pPr algn="just">
              <a:lnSpc>
                <a:spcPct val="100000"/>
              </a:lnSpc>
              <a:spcBef>
                <a:spcPts val="0"/>
              </a:spcBef>
            </a:pPr>
            <a:r>
              <a:rPr lang="en-US" sz="2500" b="1" u="sng" dirty="0">
                <a:solidFill>
                  <a:srgbClr val="005EB8"/>
                </a:solidFill>
              </a:rPr>
              <a:t>Harmonized model:</a:t>
            </a:r>
            <a:r>
              <a:rPr lang="en-US" sz="2500" dirty="0">
                <a:solidFill>
                  <a:srgbClr val="005EB8"/>
                </a:solidFill>
              </a:rPr>
              <a:t> one rule for every specific issue and the rule is produced at the supranational level</a:t>
            </a:r>
          </a:p>
          <a:p>
            <a:pPr algn="just">
              <a:lnSpc>
                <a:spcPct val="100000"/>
              </a:lnSpc>
              <a:spcBef>
                <a:spcPts val="0"/>
              </a:spcBef>
            </a:pPr>
            <a:endParaRPr lang="en-US" sz="2500" dirty="0">
              <a:solidFill>
                <a:srgbClr val="005EB8"/>
              </a:solidFill>
            </a:endParaRPr>
          </a:p>
          <a:p>
            <a:pPr algn="just">
              <a:lnSpc>
                <a:spcPct val="100000"/>
              </a:lnSpc>
              <a:spcBef>
                <a:spcPts val="0"/>
              </a:spcBef>
            </a:pPr>
            <a:endParaRPr lang="en-US" sz="2500" dirty="0">
              <a:solidFill>
                <a:srgbClr val="005EB8"/>
              </a:solidFill>
            </a:endParaRPr>
          </a:p>
          <a:p>
            <a:pPr marL="342900" indent="-342900" algn="just">
              <a:lnSpc>
                <a:spcPct val="100000"/>
              </a:lnSpc>
              <a:spcBef>
                <a:spcPts val="0"/>
              </a:spcBef>
              <a:buFont typeface="Arial" panose="020B0604020202020204" pitchFamily="34" charset="0"/>
              <a:buChar char="•"/>
            </a:pPr>
            <a:endParaRPr lang="en-US" sz="2000" dirty="0">
              <a:solidFill>
                <a:srgbClr val="005EB8"/>
              </a:solidFill>
            </a:endParaRPr>
          </a:p>
        </p:txBody>
      </p:sp>
    </p:spTree>
    <p:extLst>
      <p:ext uri="{BB962C8B-B14F-4D97-AF65-F5344CB8AC3E}">
        <p14:creationId xmlns:p14="http://schemas.microsoft.com/office/powerpoint/2010/main" val="3565336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9C5C14-48BD-E145-4945-DC847E1C3FD1}"/>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775445D1-DD0C-9670-C738-CCEA807F5895}"/>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0332E850-598F-8603-BB06-BE61C226C333}"/>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064A85AB-D286-25CF-43B4-4A5F01DD8D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B6C50AA0-C3B1-22F1-7F37-74A8E5F9536E}"/>
              </a:ext>
            </a:extLst>
          </p:cNvPr>
          <p:cNvSpPr txBox="1"/>
          <p:nvPr/>
        </p:nvSpPr>
        <p:spPr>
          <a:xfrm>
            <a:off x="642026" y="580112"/>
            <a:ext cx="7879403" cy="5355312"/>
          </a:xfrm>
          <a:prstGeom prst="rect">
            <a:avLst/>
          </a:prstGeom>
          <a:noFill/>
        </p:spPr>
        <p:txBody>
          <a:bodyPr wrap="square" rtlCol="0">
            <a:spAutoFit/>
          </a:bodyPr>
          <a:lstStyle/>
          <a:p>
            <a:pPr algn="just">
              <a:lnSpc>
                <a:spcPct val="100000"/>
              </a:lnSpc>
              <a:spcBef>
                <a:spcPts val="0"/>
              </a:spcBef>
            </a:pPr>
            <a:r>
              <a:rPr lang="en-US" dirty="0">
                <a:solidFill>
                  <a:srgbClr val="005EB8"/>
                </a:solidFill>
                <a:sym typeface="Wingdings" panose="05000000000000000000" pitchFamily="2" charset="2"/>
              </a:rPr>
              <a:t>Case 90/86 </a:t>
            </a:r>
            <a:r>
              <a:rPr lang="en-US" i="1" dirty="0" err="1">
                <a:solidFill>
                  <a:srgbClr val="005EB8"/>
                </a:solidFill>
                <a:sym typeface="Wingdings" panose="05000000000000000000" pitchFamily="2" charset="2"/>
              </a:rPr>
              <a:t>Zoni</a:t>
            </a:r>
            <a:r>
              <a:rPr lang="en-US" dirty="0">
                <a:solidFill>
                  <a:srgbClr val="005EB8"/>
                </a:solidFill>
                <a:sym typeface="Wingdings" panose="05000000000000000000" pitchFamily="2" charset="2"/>
              </a:rPr>
              <a:t>, paras 2-4, 12</a:t>
            </a:r>
            <a:endParaRPr lang="en-US" dirty="0">
              <a:solidFill>
                <a:srgbClr val="005EB8"/>
              </a:solidFill>
            </a:endParaRPr>
          </a:p>
          <a:p>
            <a:pPr marL="285750" indent="-285750" algn="just">
              <a:buFont typeface="Arial" panose="020B0604020202020204" pitchFamily="34" charset="0"/>
              <a:buChar char="•"/>
            </a:pPr>
            <a:r>
              <a:rPr lang="en-US" dirty="0">
                <a:solidFill>
                  <a:srgbClr val="005EB8"/>
                </a:solidFill>
              </a:rPr>
              <a:t>Article 29 of the Italian law on pasta products provided that only durum wheat is to be used for the industrial manufacture of dry pasta, which may be stored for some time before it is consumed. On the other hand, Article 33 and the first paragraph of Article 50 of the same law permitted the use of common wheat both for the small-scale preparation of fresh pasta, intended for immediate consumption, and for the preparation of pasta intended for export</a:t>
            </a:r>
          </a:p>
          <a:p>
            <a:pPr marL="285750" indent="-285750" algn="just">
              <a:buFont typeface="Arial" panose="020B0604020202020204" pitchFamily="34" charset="0"/>
              <a:buChar char="•"/>
            </a:pPr>
            <a:r>
              <a:rPr lang="en-US" dirty="0">
                <a:solidFill>
                  <a:srgbClr val="005EB8"/>
                </a:solidFill>
              </a:rPr>
              <a:t>The first paragraph of Article 36 of the law on pasta products prohibits the sale in Italy of pasta whose characteristics differ from those laid down in that law,</a:t>
            </a:r>
          </a:p>
          <a:p>
            <a:pPr marL="285750" indent="-285750" algn="just">
              <a:buFont typeface="Arial" panose="020B0604020202020204" pitchFamily="34" charset="0"/>
              <a:buChar char="•"/>
            </a:pPr>
            <a:r>
              <a:rPr lang="en-US" dirty="0" err="1">
                <a:solidFill>
                  <a:srgbClr val="005EB8"/>
                </a:solidFill>
              </a:rPr>
              <a:t>Mr</a:t>
            </a:r>
            <a:r>
              <a:rPr lang="en-US" dirty="0">
                <a:solidFill>
                  <a:srgbClr val="005EB8"/>
                </a:solidFill>
              </a:rPr>
              <a:t> </a:t>
            </a:r>
            <a:r>
              <a:rPr lang="en-US" dirty="0" err="1">
                <a:solidFill>
                  <a:srgbClr val="005EB8"/>
                </a:solidFill>
              </a:rPr>
              <a:t>Zoni</a:t>
            </a:r>
            <a:r>
              <a:rPr lang="en-US" dirty="0">
                <a:solidFill>
                  <a:srgbClr val="005EB8"/>
                </a:solidFill>
              </a:rPr>
              <a:t>, who imported from Germany pasta products made from a mixture of common wheat and durum wheat, was prosecuted before the </a:t>
            </a:r>
            <a:r>
              <a:rPr lang="en-US" i="1" dirty="0" err="1">
                <a:solidFill>
                  <a:srgbClr val="005EB8"/>
                </a:solidFill>
              </a:rPr>
              <a:t>Pretura</a:t>
            </a:r>
            <a:r>
              <a:rPr lang="en-US" i="1" dirty="0">
                <a:solidFill>
                  <a:srgbClr val="005EB8"/>
                </a:solidFill>
              </a:rPr>
              <a:t> di Milano</a:t>
            </a:r>
            <a:r>
              <a:rPr lang="en-US" dirty="0">
                <a:solidFill>
                  <a:srgbClr val="005EB8"/>
                </a:solidFill>
              </a:rPr>
              <a:t> for contravention of Article 29</a:t>
            </a:r>
          </a:p>
          <a:p>
            <a:pPr marL="285750" indent="-285750" algn="just">
              <a:buFont typeface="Arial" panose="020B0604020202020204" pitchFamily="34" charset="0"/>
              <a:buChar char="•"/>
            </a:pPr>
            <a:r>
              <a:rPr lang="en-US" dirty="0">
                <a:solidFill>
                  <a:srgbClr val="005EB8"/>
                </a:solidFill>
              </a:rPr>
              <a:t>Italian Government: problem of the use of chemical additives and </a:t>
            </a:r>
            <a:r>
              <a:rPr lang="en-US" dirty="0" err="1">
                <a:solidFill>
                  <a:srgbClr val="005EB8"/>
                </a:solidFill>
              </a:rPr>
              <a:t>colourants</a:t>
            </a:r>
            <a:r>
              <a:rPr lang="en-US" dirty="0">
                <a:solidFill>
                  <a:srgbClr val="005EB8"/>
                </a:solidFill>
              </a:rPr>
              <a:t> which, it claims, are often used to give pasta products made from common wheat or from a mixture of common wheat and durum wheat the organoleptic characteristics which occur naturally in pasta products made exclusively from durum wheat. The ingestion of large quantities of such chemical additives and </a:t>
            </a:r>
            <a:r>
              <a:rPr lang="en-US" dirty="0" err="1">
                <a:solidFill>
                  <a:srgbClr val="005EB8"/>
                </a:solidFill>
              </a:rPr>
              <a:t>colourants</a:t>
            </a:r>
            <a:r>
              <a:rPr lang="en-US" dirty="0">
                <a:solidFill>
                  <a:srgbClr val="005EB8"/>
                </a:solidFill>
              </a:rPr>
              <a:t> can have harmful effects on human health</a:t>
            </a:r>
          </a:p>
          <a:p>
            <a:pPr marL="285750" indent="-285750" algn="just">
              <a:buFont typeface="Arial" panose="020B0604020202020204" pitchFamily="34" charset="0"/>
              <a:buChar char="•"/>
            </a:pPr>
            <a:r>
              <a:rPr lang="en-US" dirty="0">
                <a:solidFill>
                  <a:srgbClr val="005EB8"/>
                </a:solidFill>
              </a:rPr>
              <a:t>Purpose: </a:t>
            </a:r>
            <a:r>
              <a:rPr lang="en-US" b="1" u="sng" dirty="0">
                <a:solidFill>
                  <a:srgbClr val="005EB8"/>
                </a:solidFill>
              </a:rPr>
              <a:t>to protect public health and consumer or protectionism?</a:t>
            </a:r>
          </a:p>
        </p:txBody>
      </p:sp>
    </p:spTree>
    <p:extLst>
      <p:ext uri="{BB962C8B-B14F-4D97-AF65-F5344CB8AC3E}">
        <p14:creationId xmlns:p14="http://schemas.microsoft.com/office/powerpoint/2010/main" val="120530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BC408-A7E2-14D8-43E8-1E30C33FB0FB}"/>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679BA4A8-21D6-E9F2-E99C-9DC6034CA1E5}"/>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DE0E052A-884E-52A2-263B-7D231040B2B0}"/>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5EB55D40-A6CA-2164-70B8-C8FA8416DB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98B77E70-FDB9-81CF-E933-3BCA8DC04071}"/>
              </a:ext>
            </a:extLst>
          </p:cNvPr>
          <p:cNvSpPr txBox="1"/>
          <p:nvPr/>
        </p:nvSpPr>
        <p:spPr>
          <a:xfrm>
            <a:off x="642026" y="580112"/>
            <a:ext cx="7879403" cy="5355312"/>
          </a:xfrm>
          <a:prstGeom prst="rect">
            <a:avLst/>
          </a:prstGeom>
          <a:noFill/>
        </p:spPr>
        <p:txBody>
          <a:bodyPr wrap="square" rtlCol="0">
            <a:spAutoFit/>
          </a:bodyPr>
          <a:lstStyle/>
          <a:p>
            <a:pPr algn="just">
              <a:lnSpc>
                <a:spcPct val="100000"/>
              </a:lnSpc>
              <a:spcBef>
                <a:spcPts val="0"/>
              </a:spcBef>
            </a:pPr>
            <a:r>
              <a:rPr lang="en-US" dirty="0">
                <a:solidFill>
                  <a:srgbClr val="005EB8"/>
                </a:solidFill>
                <a:sym typeface="Wingdings" panose="05000000000000000000" pitchFamily="2" charset="2"/>
              </a:rPr>
              <a:t>Case 90/86 </a:t>
            </a:r>
            <a:r>
              <a:rPr lang="en-US" i="1" dirty="0" err="1">
                <a:solidFill>
                  <a:srgbClr val="005EB8"/>
                </a:solidFill>
                <a:sym typeface="Wingdings" panose="05000000000000000000" pitchFamily="2" charset="2"/>
              </a:rPr>
              <a:t>Zoni</a:t>
            </a:r>
            <a:r>
              <a:rPr lang="en-US" dirty="0">
                <a:solidFill>
                  <a:srgbClr val="005EB8"/>
                </a:solidFill>
                <a:sym typeface="Wingdings" panose="05000000000000000000" pitchFamily="2" charset="2"/>
              </a:rPr>
              <a:t>, paras 13-14, 16-17</a:t>
            </a:r>
            <a:endParaRPr lang="en-US" dirty="0">
              <a:solidFill>
                <a:srgbClr val="005EB8"/>
              </a:solidFill>
            </a:endParaRPr>
          </a:p>
          <a:p>
            <a:pPr marL="285750" indent="-285750" algn="just">
              <a:buFont typeface="Arial" panose="020B0604020202020204" pitchFamily="34" charset="0"/>
              <a:buChar char="•"/>
            </a:pPr>
            <a:r>
              <a:rPr lang="en-US" b="1" u="sng" dirty="0">
                <a:solidFill>
                  <a:srgbClr val="005EB8"/>
                </a:solidFill>
              </a:rPr>
              <a:t>Public health</a:t>
            </a:r>
            <a:r>
              <a:rPr lang="en-US" dirty="0">
                <a:solidFill>
                  <a:srgbClr val="005EB8"/>
                </a:solidFill>
              </a:rPr>
              <a:t>: In reply to a question put by the Court, however, the Italian Government admitted that it had no evidence to support the assertion that pasta products made from common wheat or from a mixture of common wheat and durum wheat necessarily contain chemical additives or </a:t>
            </a:r>
            <a:r>
              <a:rPr lang="en-US" dirty="0" err="1">
                <a:solidFill>
                  <a:srgbClr val="005EB8"/>
                </a:solidFill>
              </a:rPr>
              <a:t>colourants</a:t>
            </a:r>
            <a:r>
              <a:rPr lang="en-US" dirty="0">
                <a:solidFill>
                  <a:srgbClr val="005EB8"/>
                </a:solidFill>
              </a:rPr>
              <a:t>. </a:t>
            </a:r>
          </a:p>
          <a:p>
            <a:pPr marL="285750" indent="-285750" algn="just">
              <a:buFont typeface="Arial" panose="020B0604020202020204" pitchFamily="34" charset="0"/>
              <a:buChar char="•"/>
            </a:pPr>
            <a:r>
              <a:rPr lang="en-US" dirty="0">
                <a:solidFill>
                  <a:srgbClr val="005EB8"/>
                </a:solidFill>
              </a:rPr>
              <a:t>A general prohibition on the marketing of imported pasta products made from common wheat or from a mixture of common wheat and durum wheat is thus in any event contrary to the principle of proportionality and is not justified on the grounds of the protection of public health</a:t>
            </a:r>
          </a:p>
          <a:p>
            <a:pPr marL="285750" indent="-285750" algn="just">
              <a:buFont typeface="Arial" panose="020B0604020202020204" pitchFamily="34" charset="0"/>
              <a:buChar char="•"/>
            </a:pPr>
            <a:r>
              <a:rPr lang="en-US" b="1" u="sng" dirty="0">
                <a:solidFill>
                  <a:srgbClr val="005EB8"/>
                </a:solidFill>
              </a:rPr>
              <a:t>Consumers’ protection</a:t>
            </a:r>
            <a:r>
              <a:rPr lang="en-US" dirty="0">
                <a:solidFill>
                  <a:srgbClr val="005EB8"/>
                </a:solidFill>
              </a:rPr>
              <a:t>: that possibility may be ensured by means which do not prevent the importation of products which have been lawfully manufactured and marketed in other Member States and, in particular, 'by the compulsory affixing of suitable labels giving the nature of the product sold'. It should further be noted that the Italian legislature is not only permitted to require the listing of the ingredients in accordance with the provisions of the Council directive on the labelling and presentation of foodstuffs but also entirely at liberty to restrict the description 'pasta made from durum wheatmeal' to pasta products made exclusively from durum wheat</a:t>
            </a:r>
          </a:p>
          <a:p>
            <a:pPr marL="285750" indent="-285750" algn="just">
              <a:buFont typeface="Arial" panose="020B0604020202020204" pitchFamily="34" charset="0"/>
              <a:buChar char="•"/>
            </a:pPr>
            <a:r>
              <a:rPr lang="en-US" dirty="0">
                <a:solidFill>
                  <a:srgbClr val="005EB8"/>
                </a:solidFill>
              </a:rPr>
              <a:t>So, measure having an effect equivalent</a:t>
            </a:r>
          </a:p>
        </p:txBody>
      </p:sp>
    </p:spTree>
    <p:extLst>
      <p:ext uri="{BB962C8B-B14F-4D97-AF65-F5344CB8AC3E}">
        <p14:creationId xmlns:p14="http://schemas.microsoft.com/office/powerpoint/2010/main" val="29659335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2DD86-807F-A680-3C6B-98507347E1B9}"/>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AC7058E7-D0B1-F07A-B217-00323C660F32}"/>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FE54DECE-0D5F-FD80-7EBB-C75EB88D86FE}"/>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48234D06-CB8D-FAD1-8911-3AC2CFE9B2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19B11C39-A64A-ADF3-DAEE-EE17808A5870}"/>
              </a:ext>
            </a:extLst>
          </p:cNvPr>
          <p:cNvSpPr txBox="1"/>
          <p:nvPr/>
        </p:nvSpPr>
        <p:spPr>
          <a:xfrm>
            <a:off x="525294" y="614795"/>
            <a:ext cx="8317149" cy="5786199"/>
          </a:xfrm>
          <a:prstGeom prst="rect">
            <a:avLst/>
          </a:prstGeom>
          <a:noFill/>
        </p:spPr>
        <p:txBody>
          <a:bodyPr wrap="square" rtlCol="0">
            <a:spAutoFit/>
          </a:bodyPr>
          <a:lstStyle/>
          <a:p>
            <a:pPr algn="just">
              <a:lnSpc>
                <a:spcPct val="100000"/>
              </a:lnSpc>
              <a:spcBef>
                <a:spcPts val="0"/>
              </a:spcBef>
            </a:pPr>
            <a:endParaRPr lang="en-US" sz="2500" dirty="0">
              <a:solidFill>
                <a:srgbClr val="005EB8"/>
              </a:solidFill>
            </a:endParaRPr>
          </a:p>
          <a:p>
            <a:pPr marL="342900" indent="-342900" algn="just">
              <a:lnSpc>
                <a:spcPct val="100000"/>
              </a:lnSpc>
              <a:spcBef>
                <a:spcPts val="0"/>
              </a:spcBef>
              <a:buFont typeface="Arial" panose="020B0604020202020204" pitchFamily="34" charset="0"/>
              <a:buChar char="•"/>
            </a:pPr>
            <a:r>
              <a:rPr lang="en-US" sz="2500" dirty="0">
                <a:solidFill>
                  <a:srgbClr val="005EB8"/>
                </a:solidFill>
              </a:rPr>
              <a:t>Treaty establishing the European Economic Community (1957)</a:t>
            </a:r>
          </a:p>
          <a:p>
            <a:pPr marL="342900" indent="-342900" algn="just">
              <a:lnSpc>
                <a:spcPct val="100000"/>
              </a:lnSpc>
              <a:spcBef>
                <a:spcPts val="0"/>
              </a:spcBef>
              <a:buFont typeface="Arial" panose="020B0604020202020204" pitchFamily="34" charset="0"/>
              <a:buChar char="•"/>
            </a:pPr>
            <a:endParaRPr lang="en-US" sz="2500" dirty="0">
              <a:solidFill>
                <a:srgbClr val="005EB8"/>
              </a:solidFill>
            </a:endParaRPr>
          </a:p>
          <a:p>
            <a:pPr marL="342900" indent="-342900" algn="just">
              <a:lnSpc>
                <a:spcPct val="100000"/>
              </a:lnSpc>
              <a:spcBef>
                <a:spcPts val="0"/>
              </a:spcBef>
              <a:buFont typeface="Arial" panose="020B0604020202020204" pitchFamily="34" charset="0"/>
              <a:buChar char="•"/>
            </a:pPr>
            <a:r>
              <a:rPr lang="en-US" sz="2500" dirty="0">
                <a:solidFill>
                  <a:srgbClr val="005EB8"/>
                </a:solidFill>
              </a:rPr>
              <a:t>Two techniques have been used to attain the internal market</a:t>
            </a:r>
          </a:p>
          <a:p>
            <a:pPr marL="800100" lvl="1" indent="-342900" algn="just">
              <a:buFont typeface="Arial" panose="020B0604020202020204" pitchFamily="34" charset="0"/>
              <a:buChar char="•"/>
            </a:pPr>
            <a:r>
              <a:rPr lang="en-US" sz="2500" dirty="0">
                <a:solidFill>
                  <a:srgbClr val="005EB8"/>
                </a:solidFill>
              </a:rPr>
              <a:t>EU law can prohibit rules that hinder cross-border trade </a:t>
            </a:r>
            <a:r>
              <a:rPr lang="en-US" sz="2500" dirty="0">
                <a:solidFill>
                  <a:srgbClr val="005EB8"/>
                </a:solidFill>
                <a:sym typeface="Wingdings" panose="05000000000000000000" pitchFamily="2" charset="2"/>
              </a:rPr>
              <a:t></a:t>
            </a:r>
            <a:r>
              <a:rPr lang="en-US" sz="2500" dirty="0">
                <a:solidFill>
                  <a:srgbClr val="005EB8"/>
                </a:solidFill>
              </a:rPr>
              <a:t> negative approach, deregulation, mutual recognition</a:t>
            </a:r>
          </a:p>
          <a:p>
            <a:pPr marL="800100" lvl="1" indent="-342900" algn="just">
              <a:buFont typeface="Arial" panose="020B0604020202020204" pitchFamily="34" charset="0"/>
              <a:buChar char="•"/>
            </a:pPr>
            <a:r>
              <a:rPr lang="en-US" sz="2500" dirty="0">
                <a:solidFill>
                  <a:srgbClr val="005EB8"/>
                </a:solidFill>
              </a:rPr>
              <a:t>Harmonization of national laws </a:t>
            </a:r>
            <a:r>
              <a:rPr lang="en-US" sz="2500" dirty="0">
                <a:solidFill>
                  <a:srgbClr val="005EB8"/>
                </a:solidFill>
                <a:sym typeface="Wingdings" panose="05000000000000000000" pitchFamily="2" charset="2"/>
              </a:rPr>
              <a:t></a:t>
            </a:r>
            <a:r>
              <a:rPr lang="en-US" sz="2500" dirty="0">
                <a:solidFill>
                  <a:srgbClr val="005EB8"/>
                </a:solidFill>
              </a:rPr>
              <a:t> positive integration</a:t>
            </a:r>
          </a:p>
          <a:p>
            <a:pPr marL="342900" indent="-342900" algn="just">
              <a:lnSpc>
                <a:spcPct val="100000"/>
              </a:lnSpc>
              <a:spcBef>
                <a:spcPts val="0"/>
              </a:spcBef>
              <a:buFont typeface="Arial" panose="020B0604020202020204" pitchFamily="34" charset="0"/>
              <a:buChar char="•"/>
            </a:pPr>
            <a:endParaRPr lang="en-US" sz="2500" dirty="0">
              <a:solidFill>
                <a:srgbClr val="005EB8"/>
              </a:solidFill>
            </a:endParaRPr>
          </a:p>
          <a:p>
            <a:pPr marL="342900" indent="-342900" algn="just">
              <a:lnSpc>
                <a:spcPct val="100000"/>
              </a:lnSpc>
              <a:spcBef>
                <a:spcPts val="0"/>
              </a:spcBef>
              <a:buFont typeface="Arial" panose="020B0604020202020204" pitchFamily="34" charset="0"/>
              <a:buChar char="•"/>
            </a:pPr>
            <a:r>
              <a:rPr lang="en-US" sz="2500" dirty="0">
                <a:solidFill>
                  <a:srgbClr val="005EB8"/>
                </a:solidFill>
              </a:rPr>
              <a:t>Examples of the two techniques</a:t>
            </a:r>
          </a:p>
          <a:p>
            <a:pPr marL="800100" lvl="1" indent="-342900" algn="just">
              <a:buFont typeface="Arial" panose="020B0604020202020204" pitchFamily="34" charset="0"/>
              <a:buChar char="•"/>
            </a:pPr>
            <a:r>
              <a:rPr lang="en-US" sz="2500" dirty="0">
                <a:solidFill>
                  <a:srgbClr val="005EB8"/>
                </a:solidFill>
              </a:rPr>
              <a:t>Articles 34, 35, 45(2), 49, 56, 63 TFEU</a:t>
            </a:r>
          </a:p>
          <a:p>
            <a:pPr marL="800100" lvl="1" indent="-342900" algn="just">
              <a:buFont typeface="Arial" panose="020B0604020202020204" pitchFamily="34" charset="0"/>
              <a:buChar char="•"/>
            </a:pPr>
            <a:r>
              <a:rPr lang="en-US" sz="2500" dirty="0">
                <a:solidFill>
                  <a:srgbClr val="005EB8"/>
                </a:solidFill>
              </a:rPr>
              <a:t>Articles 114, 115 TFEU</a:t>
            </a:r>
          </a:p>
          <a:p>
            <a:pPr algn="just">
              <a:lnSpc>
                <a:spcPct val="100000"/>
              </a:lnSpc>
              <a:spcBef>
                <a:spcPts val="0"/>
              </a:spcBef>
            </a:pPr>
            <a:endParaRPr lang="en-US" sz="2500" dirty="0">
              <a:solidFill>
                <a:srgbClr val="005EB8"/>
              </a:solidFill>
            </a:endParaRPr>
          </a:p>
          <a:p>
            <a:pPr marL="342900" indent="-342900" algn="just">
              <a:lnSpc>
                <a:spcPct val="100000"/>
              </a:lnSpc>
              <a:spcBef>
                <a:spcPts val="0"/>
              </a:spcBef>
              <a:buFont typeface="Arial" panose="020B0604020202020204" pitchFamily="34" charset="0"/>
              <a:buChar char="•"/>
            </a:pPr>
            <a:endParaRPr lang="en-US" sz="2000" dirty="0">
              <a:solidFill>
                <a:srgbClr val="005EB8"/>
              </a:solidFill>
            </a:endParaRPr>
          </a:p>
        </p:txBody>
      </p:sp>
    </p:spTree>
    <p:extLst>
      <p:ext uri="{BB962C8B-B14F-4D97-AF65-F5344CB8AC3E}">
        <p14:creationId xmlns:p14="http://schemas.microsoft.com/office/powerpoint/2010/main" val="25982912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3E4B2-4577-CF90-9257-45842580918E}"/>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E73FEB18-54E5-EF54-84EA-2D7A92102640}"/>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C363C2FE-9997-3AE2-4022-01DFCC47DBF0}"/>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2C1B192D-2571-42DE-19C3-DE70BC17CC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41D9054B-E265-AE50-3112-030C099175E6}"/>
              </a:ext>
            </a:extLst>
          </p:cNvPr>
          <p:cNvSpPr txBox="1"/>
          <p:nvPr/>
        </p:nvSpPr>
        <p:spPr>
          <a:xfrm>
            <a:off x="525294" y="614795"/>
            <a:ext cx="8317149" cy="5401479"/>
          </a:xfrm>
          <a:prstGeom prst="rect">
            <a:avLst/>
          </a:prstGeom>
          <a:noFill/>
        </p:spPr>
        <p:txBody>
          <a:bodyPr wrap="square" rtlCol="0">
            <a:spAutoFit/>
          </a:bodyPr>
          <a:lstStyle/>
          <a:p>
            <a:pPr algn="just">
              <a:lnSpc>
                <a:spcPct val="100000"/>
              </a:lnSpc>
              <a:spcBef>
                <a:spcPts val="0"/>
              </a:spcBef>
            </a:pPr>
            <a:endParaRPr lang="en-US" sz="2500" dirty="0">
              <a:solidFill>
                <a:srgbClr val="005EB8"/>
              </a:solidFill>
            </a:endParaRPr>
          </a:p>
          <a:p>
            <a:pPr marL="342900" indent="-342900" algn="just">
              <a:lnSpc>
                <a:spcPct val="100000"/>
              </a:lnSpc>
              <a:spcBef>
                <a:spcPts val="0"/>
              </a:spcBef>
              <a:buFont typeface="Arial" panose="020B0604020202020204" pitchFamily="34" charset="0"/>
              <a:buChar char="•"/>
            </a:pPr>
            <a:r>
              <a:rPr lang="en-US" sz="2000" i="1" dirty="0">
                <a:solidFill>
                  <a:srgbClr val="005EB8"/>
                </a:solidFill>
              </a:rPr>
              <a:t>White Paper on Completing the Internal Market</a:t>
            </a:r>
            <a:r>
              <a:rPr lang="en-US" sz="2000" dirty="0">
                <a:solidFill>
                  <a:srgbClr val="005EB8"/>
                </a:solidFill>
              </a:rPr>
              <a:t>, COM(85)310, 14 June 1985</a:t>
            </a:r>
          </a:p>
          <a:p>
            <a:pPr marL="800100" lvl="1" indent="-342900" algn="just">
              <a:buFont typeface="Arial" panose="020B0604020202020204" pitchFamily="34" charset="0"/>
              <a:buChar char="•"/>
            </a:pPr>
            <a:r>
              <a:rPr lang="en-US" sz="2000" dirty="0">
                <a:solidFill>
                  <a:srgbClr val="005EB8"/>
                </a:solidFill>
              </a:rPr>
              <a:t>The Commission takes into account the underlying reasons for the existence of barriers to trade, and </a:t>
            </a:r>
            <a:r>
              <a:rPr lang="en-US" sz="2000" dirty="0" err="1">
                <a:solidFill>
                  <a:srgbClr val="005EB8"/>
                </a:solidFill>
              </a:rPr>
              <a:t>recognises</a:t>
            </a:r>
            <a:r>
              <a:rPr lang="en-US" sz="2000" dirty="0">
                <a:solidFill>
                  <a:srgbClr val="005EB8"/>
                </a:solidFill>
              </a:rPr>
              <a:t> the essential equivalence of Member States' legislative objectives in the protection of health and safety, and of the environment. Its harmonization approach is based on the following principles: </a:t>
            </a:r>
          </a:p>
          <a:p>
            <a:pPr marL="1257300" lvl="2" indent="-342900" algn="just">
              <a:buFont typeface="Arial" panose="020B0604020202020204" pitchFamily="34" charset="0"/>
              <a:buChar char="•"/>
            </a:pPr>
            <a:r>
              <a:rPr lang="en-US" sz="2000" b="1" u="sng" dirty="0">
                <a:solidFill>
                  <a:srgbClr val="005EB8"/>
                </a:solidFill>
              </a:rPr>
              <a:t>a clear distinction needs to be drawn in future internal market initiatives between what it is essential to harmonize, and what may be left to mutual recognition of national regulations and standards</a:t>
            </a:r>
            <a:r>
              <a:rPr lang="en-US" sz="2000" dirty="0">
                <a:solidFill>
                  <a:srgbClr val="005EB8"/>
                </a:solidFill>
              </a:rPr>
              <a:t> (…)</a:t>
            </a:r>
          </a:p>
          <a:p>
            <a:pPr marL="1257300" lvl="2" indent="-342900" algn="just">
              <a:buFont typeface="Arial" panose="020B0604020202020204" pitchFamily="34" charset="0"/>
              <a:buChar char="•"/>
            </a:pPr>
            <a:r>
              <a:rPr lang="en-US" sz="2000" b="1" u="sng" dirty="0">
                <a:solidFill>
                  <a:srgbClr val="005EB8"/>
                </a:solidFill>
              </a:rPr>
              <a:t>legislative </a:t>
            </a:r>
            <a:r>
              <a:rPr lang="en-US" sz="2000" b="1" u="sng" dirty="0" err="1">
                <a:solidFill>
                  <a:srgbClr val="005EB8"/>
                </a:solidFill>
              </a:rPr>
              <a:t>harmonisation</a:t>
            </a:r>
            <a:r>
              <a:rPr lang="en-US" sz="2000" b="1" u="sng" dirty="0">
                <a:solidFill>
                  <a:srgbClr val="005EB8"/>
                </a:solidFill>
              </a:rPr>
              <a:t> (…) will in future be restricted to laying down essential health and safety requirements</a:t>
            </a:r>
            <a:r>
              <a:rPr lang="en-US" sz="2000" dirty="0">
                <a:solidFill>
                  <a:srgbClr val="005EB8"/>
                </a:solidFill>
              </a:rPr>
              <a:t> which will be obligatory in all Member States. Conformity with this will entitle a product to free movement</a:t>
            </a:r>
          </a:p>
          <a:p>
            <a:pPr marL="342900" indent="-342900" algn="just">
              <a:lnSpc>
                <a:spcPct val="100000"/>
              </a:lnSpc>
              <a:spcBef>
                <a:spcPts val="0"/>
              </a:spcBef>
              <a:buFont typeface="Arial" panose="020B0604020202020204" pitchFamily="34" charset="0"/>
              <a:buChar char="•"/>
            </a:pPr>
            <a:endParaRPr lang="en-US" sz="2000" dirty="0">
              <a:solidFill>
                <a:srgbClr val="005EB8"/>
              </a:solidFill>
            </a:endParaRPr>
          </a:p>
        </p:txBody>
      </p:sp>
    </p:spTree>
    <p:extLst>
      <p:ext uri="{BB962C8B-B14F-4D97-AF65-F5344CB8AC3E}">
        <p14:creationId xmlns:p14="http://schemas.microsoft.com/office/powerpoint/2010/main" val="16227361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D9E82F-1924-1473-2D96-1BF377726A6D}"/>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27C7273E-5AF1-5453-7200-7138CAA994C3}"/>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B0EAA46C-AADD-4EA8-984B-B0A41F23E443}"/>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8FE18236-3A84-C9DC-AEBB-72C9B514C8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E8B465CF-148A-627E-9110-B06E2163C08A}"/>
              </a:ext>
            </a:extLst>
          </p:cNvPr>
          <p:cNvSpPr txBox="1"/>
          <p:nvPr/>
        </p:nvSpPr>
        <p:spPr>
          <a:xfrm>
            <a:off x="870625" y="809268"/>
            <a:ext cx="7402749" cy="4801314"/>
          </a:xfrm>
          <a:prstGeom prst="rect">
            <a:avLst/>
          </a:prstGeom>
          <a:noFill/>
        </p:spPr>
        <p:txBody>
          <a:bodyPr wrap="square" rtlCol="0">
            <a:spAutoFit/>
          </a:bodyPr>
          <a:lstStyle/>
          <a:p>
            <a:pPr algn="just">
              <a:lnSpc>
                <a:spcPct val="100000"/>
              </a:lnSpc>
              <a:spcBef>
                <a:spcPts val="0"/>
              </a:spcBef>
            </a:pPr>
            <a:endParaRPr lang="en-US" dirty="0">
              <a:solidFill>
                <a:srgbClr val="005EB8"/>
              </a:solidFill>
            </a:endParaRPr>
          </a:p>
          <a:p>
            <a:pPr algn="just">
              <a:lnSpc>
                <a:spcPct val="100000"/>
              </a:lnSpc>
              <a:spcBef>
                <a:spcPts val="0"/>
              </a:spcBef>
            </a:pPr>
            <a:r>
              <a:rPr lang="en-US" dirty="0">
                <a:solidFill>
                  <a:srgbClr val="005EB8"/>
                </a:solidFill>
              </a:rPr>
              <a:t>Case 120/78</a:t>
            </a:r>
            <a:r>
              <a:rPr lang="en-US" i="1" dirty="0">
                <a:solidFill>
                  <a:srgbClr val="005EB8"/>
                </a:solidFill>
              </a:rPr>
              <a:t> Rewe-</a:t>
            </a:r>
            <a:r>
              <a:rPr lang="en-US" i="1" dirty="0" err="1">
                <a:solidFill>
                  <a:srgbClr val="005EB8"/>
                </a:solidFill>
              </a:rPr>
              <a:t>Zentral</a:t>
            </a:r>
            <a:r>
              <a:rPr lang="en-US" i="1" dirty="0">
                <a:solidFill>
                  <a:srgbClr val="005EB8"/>
                </a:solidFill>
              </a:rPr>
              <a:t> (Cassis de Dijon)</a:t>
            </a:r>
            <a:r>
              <a:rPr lang="en-US" dirty="0">
                <a:solidFill>
                  <a:srgbClr val="005EB8"/>
                </a:solidFill>
              </a:rPr>
              <a:t> (1979) </a:t>
            </a:r>
          </a:p>
          <a:p>
            <a:pPr marL="285750" indent="-285750" algn="just">
              <a:buFont typeface="Arial" panose="020B0604020202020204" pitchFamily="34" charset="0"/>
              <a:buChar char="•"/>
            </a:pPr>
            <a:r>
              <a:rPr lang="en-US" dirty="0">
                <a:solidFill>
                  <a:srgbClr val="005EB8"/>
                </a:solidFill>
              </a:rPr>
              <a:t>Rewe-</a:t>
            </a:r>
            <a:r>
              <a:rPr lang="en-US" dirty="0" err="1">
                <a:solidFill>
                  <a:srgbClr val="005EB8"/>
                </a:solidFill>
              </a:rPr>
              <a:t>Zentral</a:t>
            </a:r>
            <a:r>
              <a:rPr lang="en-US" dirty="0">
                <a:solidFill>
                  <a:srgbClr val="005EB8"/>
                </a:solidFill>
              </a:rPr>
              <a:t> requests </a:t>
            </a:r>
            <a:r>
              <a:rPr lang="en-US" dirty="0" err="1">
                <a:solidFill>
                  <a:srgbClr val="005EB8"/>
                </a:solidFill>
              </a:rPr>
              <a:t>authorisation</a:t>
            </a:r>
            <a:r>
              <a:rPr lang="en-US" dirty="0">
                <a:solidFill>
                  <a:srgbClr val="005EB8"/>
                </a:solidFill>
              </a:rPr>
              <a:t> from the German Alcohol Monopoly Administration to import from France, for marketing in the Federal Republic of Germany, certain alcoholic beverages, including the liqueur ‘cassis de Dijon’, with an alcohol content of 15° to 20°. </a:t>
            </a:r>
          </a:p>
          <a:p>
            <a:pPr marL="285750" indent="-285750" algn="just">
              <a:buFont typeface="Arial" panose="020B0604020202020204" pitchFamily="34" charset="0"/>
              <a:buChar char="•"/>
            </a:pPr>
            <a:r>
              <a:rPr lang="en-US" dirty="0">
                <a:solidFill>
                  <a:srgbClr val="005EB8"/>
                </a:solidFill>
              </a:rPr>
              <a:t>Answer: Cassis de Dijon may not be marketed in the Federal Republic of Germany because the law provides that only spirits with a minimum wine spirit content of at least 32 % may be marketed. </a:t>
            </a:r>
          </a:p>
          <a:p>
            <a:pPr marL="285750" indent="-285750" algn="just">
              <a:buFont typeface="Arial" panose="020B0604020202020204" pitchFamily="34" charset="0"/>
              <a:buChar char="•"/>
            </a:pPr>
            <a:r>
              <a:rPr lang="en-US" dirty="0">
                <a:solidFill>
                  <a:srgbClr val="005EB8"/>
                </a:solidFill>
              </a:rPr>
              <a:t>Problem of </a:t>
            </a:r>
            <a:r>
              <a:rPr lang="en-US" b="1" u="sng" dirty="0">
                <a:solidFill>
                  <a:srgbClr val="005EB8"/>
                </a:solidFill>
              </a:rPr>
              <a:t>technical obstacles</a:t>
            </a:r>
            <a:r>
              <a:rPr lang="en-US" dirty="0">
                <a:solidFill>
                  <a:srgbClr val="005EB8"/>
                </a:solidFill>
              </a:rPr>
              <a:t> (nationally dictated rules on manufacture, form, weight, labelling, denomination...). Restrictions allowed if</a:t>
            </a:r>
          </a:p>
          <a:p>
            <a:pPr marL="742950" lvl="1" indent="-285750" algn="just">
              <a:buFont typeface="Arial" panose="020B0604020202020204" pitchFamily="34" charset="0"/>
              <a:buChar char="•"/>
            </a:pPr>
            <a:r>
              <a:rPr lang="en-US" dirty="0">
                <a:solidFill>
                  <a:srgbClr val="005EB8"/>
                </a:solidFill>
              </a:rPr>
              <a:t>No EU legislation on the matter</a:t>
            </a:r>
          </a:p>
          <a:p>
            <a:pPr marL="742950" lvl="1" indent="-285750" algn="just">
              <a:buFont typeface="Arial" panose="020B0604020202020204" pitchFamily="34" charset="0"/>
              <a:buChar char="•"/>
            </a:pPr>
            <a:r>
              <a:rPr lang="en-US" dirty="0">
                <a:solidFill>
                  <a:srgbClr val="005EB8"/>
                </a:solidFill>
              </a:rPr>
              <a:t>Necessary to meet overriding requirements relating, in particular, to the effectiveness of fiscal controls, the protection of public health, fair trading and consumer protection</a:t>
            </a:r>
          </a:p>
          <a:p>
            <a:pPr marL="742950" lvl="1" indent="-285750" algn="just">
              <a:buFont typeface="Arial" panose="020B0604020202020204" pitchFamily="34" charset="0"/>
              <a:buChar char="•"/>
            </a:pPr>
            <a:r>
              <a:rPr lang="en-US" dirty="0">
                <a:solidFill>
                  <a:srgbClr val="005EB8"/>
                </a:solidFill>
              </a:rPr>
              <a:t>Proportionate to the aim pursued</a:t>
            </a:r>
          </a:p>
          <a:p>
            <a:pPr marL="285750" indent="-285750" algn="just">
              <a:buFont typeface="Arial" panose="020B0604020202020204" pitchFamily="34" charset="0"/>
              <a:buChar char="•"/>
            </a:pPr>
            <a:r>
              <a:rPr lang="en-US" dirty="0">
                <a:solidFill>
                  <a:srgbClr val="005EB8"/>
                </a:solidFill>
              </a:rPr>
              <a:t>Otherwise, </a:t>
            </a:r>
            <a:r>
              <a:rPr lang="en-US" b="1" u="sng" dirty="0">
                <a:solidFill>
                  <a:srgbClr val="005EB8"/>
                </a:solidFill>
              </a:rPr>
              <a:t>mutual recognition</a:t>
            </a:r>
            <a:endParaRPr lang="en-US" dirty="0">
              <a:solidFill>
                <a:srgbClr val="005EB8"/>
              </a:solidFill>
            </a:endParaRPr>
          </a:p>
        </p:txBody>
      </p:sp>
    </p:spTree>
    <p:extLst>
      <p:ext uri="{BB962C8B-B14F-4D97-AF65-F5344CB8AC3E}">
        <p14:creationId xmlns:p14="http://schemas.microsoft.com/office/powerpoint/2010/main" val="11253014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C4CBA-9234-1606-E7C6-93ADE4BF5B46}"/>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473DCB03-4A05-23BF-4BEF-0B2D29D16345}"/>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48442B45-E36F-906D-4A42-219C57A02B17}"/>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6BE2EBCA-EC9E-9EAB-063F-15B6720771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A1B6442C-E6DB-0F3B-4D29-ADD509948604}"/>
              </a:ext>
            </a:extLst>
          </p:cNvPr>
          <p:cNvSpPr txBox="1"/>
          <p:nvPr/>
        </p:nvSpPr>
        <p:spPr>
          <a:xfrm>
            <a:off x="850297" y="508711"/>
            <a:ext cx="7402749" cy="5532284"/>
          </a:xfrm>
          <a:prstGeom prst="rect">
            <a:avLst/>
          </a:prstGeom>
          <a:noFill/>
        </p:spPr>
        <p:txBody>
          <a:bodyPr wrap="square" rtlCol="0">
            <a:spAutoFit/>
          </a:bodyPr>
          <a:lstStyle/>
          <a:p>
            <a:pPr algn="just">
              <a:lnSpc>
                <a:spcPct val="100000"/>
              </a:lnSpc>
              <a:spcBef>
                <a:spcPts val="0"/>
              </a:spcBef>
            </a:pPr>
            <a:endParaRPr lang="en-US" dirty="0">
              <a:solidFill>
                <a:srgbClr val="005EB8"/>
              </a:solidFill>
            </a:endParaRPr>
          </a:p>
          <a:p>
            <a:pPr marL="0" indent="0" algn="just">
              <a:lnSpc>
                <a:spcPct val="100000"/>
              </a:lnSpc>
              <a:spcBef>
                <a:spcPts val="0"/>
              </a:spcBef>
              <a:buNone/>
            </a:pPr>
            <a:endParaRPr lang="en-US" sz="1350" dirty="0">
              <a:solidFill>
                <a:srgbClr val="005EB8"/>
              </a:solidFill>
            </a:endParaRPr>
          </a:p>
          <a:p>
            <a:pPr algn="just">
              <a:lnSpc>
                <a:spcPct val="100000"/>
              </a:lnSpc>
              <a:spcBef>
                <a:spcPts val="0"/>
              </a:spcBef>
            </a:pPr>
            <a:r>
              <a:rPr lang="en-US" sz="1600" dirty="0">
                <a:solidFill>
                  <a:srgbClr val="005EB8"/>
                </a:solidFill>
              </a:rPr>
              <a:t>Case 120/78</a:t>
            </a:r>
            <a:r>
              <a:rPr lang="en-US" sz="1600" i="1" dirty="0">
                <a:solidFill>
                  <a:srgbClr val="005EB8"/>
                </a:solidFill>
              </a:rPr>
              <a:t> Rewe-</a:t>
            </a:r>
            <a:r>
              <a:rPr lang="en-US" sz="1600" i="1" dirty="0" err="1">
                <a:solidFill>
                  <a:srgbClr val="005EB8"/>
                </a:solidFill>
              </a:rPr>
              <a:t>Zentral</a:t>
            </a:r>
            <a:r>
              <a:rPr lang="en-US" sz="1600" i="1" dirty="0">
                <a:solidFill>
                  <a:srgbClr val="005EB8"/>
                </a:solidFill>
              </a:rPr>
              <a:t> (Cassis de Dijon)</a:t>
            </a:r>
            <a:r>
              <a:rPr lang="en-US" sz="1600" dirty="0">
                <a:solidFill>
                  <a:srgbClr val="005EB8"/>
                </a:solidFill>
              </a:rPr>
              <a:t> (1979), paras 14-15</a:t>
            </a:r>
          </a:p>
          <a:p>
            <a:pPr marL="285750" indent="-285750" algn="just">
              <a:buFont typeface="Arial" panose="020B0604020202020204" pitchFamily="34" charset="0"/>
              <a:buChar char="•"/>
            </a:pPr>
            <a:r>
              <a:rPr lang="en-US" sz="1600" dirty="0">
                <a:solidFill>
                  <a:srgbClr val="005EB8"/>
                </a:solidFill>
              </a:rPr>
              <a:t>The requirements relating to the minimum alcohol content of alcoholic beverages </a:t>
            </a:r>
            <a:r>
              <a:rPr lang="en-US" sz="1600" b="1" u="sng" dirty="0">
                <a:solidFill>
                  <a:srgbClr val="005EB8"/>
                </a:solidFill>
              </a:rPr>
              <a:t>do not serve a purpose which is in the general interest and such as to take precedence over the requirements of the free movement of goods</a:t>
            </a:r>
            <a:r>
              <a:rPr lang="en-US" sz="1600" dirty="0">
                <a:solidFill>
                  <a:srgbClr val="005EB8"/>
                </a:solidFill>
              </a:rPr>
              <a:t>, which constitutes one of the fundamental rules of the Community. In practice, the principle effect of requirements of this nature is to promote alcoholic beverages having a high alcohol content by excluding from the national market products of other Member States which do not answer that description.</a:t>
            </a:r>
          </a:p>
          <a:p>
            <a:pPr marL="285750" indent="-285750" algn="just">
              <a:buFont typeface="Arial" panose="020B0604020202020204" pitchFamily="34" charset="0"/>
              <a:buChar char="•"/>
            </a:pPr>
            <a:r>
              <a:rPr lang="en-US" sz="1600" dirty="0">
                <a:solidFill>
                  <a:srgbClr val="005EB8"/>
                </a:solidFill>
              </a:rPr>
              <a:t>There is therefore </a:t>
            </a:r>
            <a:r>
              <a:rPr lang="en-US" sz="1600" b="1" u="sng" dirty="0">
                <a:solidFill>
                  <a:srgbClr val="005EB8"/>
                </a:solidFill>
              </a:rPr>
              <a:t>no valid reason</a:t>
            </a:r>
            <a:r>
              <a:rPr lang="en-US" sz="1600" dirty="0">
                <a:solidFill>
                  <a:srgbClr val="005EB8"/>
                </a:solidFill>
              </a:rPr>
              <a:t> why, provided that they have been lawfully produced and marketed in one of the Member States, alcoholic beverages should not be introduced into any other Member State; the sale of such products may not be subject to a legal prohibition on the marketing of beverages with an alcohol content lower than the limit set by the national rules</a:t>
            </a:r>
          </a:p>
          <a:p>
            <a:pPr marL="285750" indent="-285750" algn="just">
              <a:buFont typeface="Arial" panose="020B0604020202020204" pitchFamily="34" charset="0"/>
              <a:buChar char="•"/>
            </a:pPr>
            <a:r>
              <a:rPr lang="en-US" sz="1600" dirty="0">
                <a:solidFill>
                  <a:srgbClr val="005EB8"/>
                </a:solidFill>
              </a:rPr>
              <a:t>The concept of </a:t>
            </a:r>
            <a:r>
              <a:rPr lang="en-US" sz="1600" b="1" u="sng" dirty="0">
                <a:solidFill>
                  <a:srgbClr val="005EB8"/>
                </a:solidFill>
              </a:rPr>
              <a:t>"measures having an effect equivalent to quantitative restrictions on imports"</a:t>
            </a:r>
            <a:r>
              <a:rPr lang="en-US" sz="1600" dirty="0">
                <a:solidFill>
                  <a:srgbClr val="005EB8"/>
                </a:solidFill>
              </a:rPr>
              <a:t> contained in Article 30 of the Treaty is to be understood to mean that the fixing of a minimum alcohol content for alcoholic beverages intended for human consumption by the legislation of a Member State also falls within the prohibition laid down in that provision where the importation of alcoholic beverages lawfully produced and marketed in another Member State is concerned.</a:t>
            </a:r>
          </a:p>
          <a:p>
            <a:pPr lvl="1" algn="just">
              <a:lnSpc>
                <a:spcPct val="100000"/>
              </a:lnSpc>
              <a:spcBef>
                <a:spcPts val="0"/>
              </a:spcBef>
            </a:pPr>
            <a:endParaRPr lang="en-US" dirty="0">
              <a:solidFill>
                <a:srgbClr val="005EB8"/>
              </a:solidFill>
            </a:endParaRPr>
          </a:p>
        </p:txBody>
      </p:sp>
    </p:spTree>
    <p:extLst>
      <p:ext uri="{BB962C8B-B14F-4D97-AF65-F5344CB8AC3E}">
        <p14:creationId xmlns:p14="http://schemas.microsoft.com/office/powerpoint/2010/main" val="6054796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4459D7-1EC1-26A6-2543-FC72914905D6}"/>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9B12CA52-B649-DAB9-B1DE-DAEA2C45A6E8}"/>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7B46C755-5584-604A-92D4-CB887E37267B}"/>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EFA8DCED-022F-17D4-F36D-15EA389494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8EC6AF57-9F0D-AAC1-9ECE-E0C48599FA7C}"/>
              </a:ext>
            </a:extLst>
          </p:cNvPr>
          <p:cNvSpPr txBox="1"/>
          <p:nvPr/>
        </p:nvSpPr>
        <p:spPr>
          <a:xfrm>
            <a:off x="850297" y="508711"/>
            <a:ext cx="7402749" cy="5109091"/>
          </a:xfrm>
          <a:prstGeom prst="rect">
            <a:avLst/>
          </a:prstGeom>
          <a:noFill/>
        </p:spPr>
        <p:txBody>
          <a:bodyPr wrap="square" rtlCol="0">
            <a:spAutoFit/>
          </a:bodyPr>
          <a:lstStyle/>
          <a:p>
            <a:pPr algn="just">
              <a:lnSpc>
                <a:spcPct val="100000"/>
              </a:lnSpc>
              <a:spcBef>
                <a:spcPts val="0"/>
              </a:spcBef>
            </a:pPr>
            <a:endParaRPr lang="en-US" sz="2200" dirty="0">
              <a:solidFill>
                <a:srgbClr val="005EB8"/>
              </a:solidFill>
            </a:endParaRPr>
          </a:p>
          <a:p>
            <a:pPr marL="0" indent="0" algn="just">
              <a:lnSpc>
                <a:spcPct val="100000"/>
              </a:lnSpc>
              <a:spcBef>
                <a:spcPts val="0"/>
              </a:spcBef>
              <a:buNone/>
            </a:pPr>
            <a:endParaRPr lang="en-US" sz="2200" dirty="0">
              <a:solidFill>
                <a:srgbClr val="005EB8"/>
              </a:solidFill>
            </a:endParaRPr>
          </a:p>
          <a:p>
            <a:pPr algn="just">
              <a:lnSpc>
                <a:spcPct val="100000"/>
              </a:lnSpc>
              <a:spcBef>
                <a:spcPts val="0"/>
              </a:spcBef>
            </a:pPr>
            <a:r>
              <a:rPr lang="en-US" sz="2200" dirty="0">
                <a:solidFill>
                  <a:srgbClr val="005EB8"/>
                </a:solidFill>
              </a:rPr>
              <a:t>Problem: if each Member State simply accepted the standards adopted in the other Member States, this could lead to a situation where product standards are “based on the lowest common denominator” (B. van der </a:t>
            </a:r>
            <a:r>
              <a:rPr lang="en-US" sz="2200" dirty="0" err="1">
                <a:solidFill>
                  <a:srgbClr val="005EB8"/>
                </a:solidFill>
              </a:rPr>
              <a:t>Meulen</a:t>
            </a:r>
            <a:r>
              <a:rPr lang="en-US" sz="2200" dirty="0">
                <a:solidFill>
                  <a:srgbClr val="005EB8"/>
                </a:solidFill>
              </a:rPr>
              <a:t>)</a:t>
            </a:r>
          </a:p>
          <a:p>
            <a:pPr algn="just">
              <a:lnSpc>
                <a:spcPct val="100000"/>
              </a:lnSpc>
              <a:spcBef>
                <a:spcPts val="0"/>
              </a:spcBef>
            </a:pPr>
            <a:endParaRPr lang="en-US" sz="2200" dirty="0">
              <a:solidFill>
                <a:srgbClr val="005EB8"/>
              </a:solidFill>
            </a:endParaRPr>
          </a:p>
          <a:p>
            <a:pPr algn="just">
              <a:lnSpc>
                <a:spcPct val="100000"/>
              </a:lnSpc>
              <a:spcBef>
                <a:spcPts val="0"/>
              </a:spcBef>
            </a:pPr>
            <a:r>
              <a:rPr lang="en-US" sz="2200" dirty="0">
                <a:solidFill>
                  <a:srgbClr val="005EB8"/>
                </a:solidFill>
              </a:rPr>
              <a:t>Harmonization is needed! </a:t>
            </a:r>
            <a:r>
              <a:rPr lang="en-US" sz="2200" dirty="0">
                <a:solidFill>
                  <a:srgbClr val="005EB8"/>
                </a:solidFill>
                <a:sym typeface="Wingdings" panose="05000000000000000000" pitchFamily="2" charset="2"/>
              </a:rPr>
              <a:t> Raise Member States’ standards</a:t>
            </a:r>
          </a:p>
          <a:p>
            <a:pPr algn="just">
              <a:lnSpc>
                <a:spcPct val="100000"/>
              </a:lnSpc>
              <a:spcBef>
                <a:spcPts val="0"/>
              </a:spcBef>
            </a:pPr>
            <a:endParaRPr lang="en-US" sz="2200" dirty="0">
              <a:solidFill>
                <a:srgbClr val="005EB8"/>
              </a:solidFill>
              <a:sym typeface="Wingdings" panose="05000000000000000000" pitchFamily="2" charset="2"/>
            </a:endParaRPr>
          </a:p>
          <a:p>
            <a:pPr algn="just">
              <a:lnSpc>
                <a:spcPct val="100000"/>
              </a:lnSpc>
              <a:spcBef>
                <a:spcPts val="0"/>
              </a:spcBef>
            </a:pPr>
            <a:r>
              <a:rPr lang="en-US" sz="2200" dirty="0">
                <a:solidFill>
                  <a:srgbClr val="005EB8"/>
                </a:solidFill>
                <a:sym typeface="Wingdings" panose="05000000000000000000" pitchFamily="2" charset="2"/>
              </a:rPr>
              <a:t>Example: Directive 2000/13/EC of the European Parliament and of the Council of 20 March 2000 on the approximation of the laws of the Member States relating to the labelling, presentation and advertising of foodstuffs, later repealed by Regulation 1169/2011</a:t>
            </a:r>
            <a:endParaRPr lang="en-US" sz="2200" dirty="0">
              <a:solidFill>
                <a:srgbClr val="005EB8"/>
              </a:solidFill>
            </a:endParaRPr>
          </a:p>
          <a:p>
            <a:pPr lvl="1" algn="just">
              <a:lnSpc>
                <a:spcPct val="100000"/>
              </a:lnSpc>
              <a:spcBef>
                <a:spcPts val="0"/>
              </a:spcBef>
            </a:pPr>
            <a:endParaRPr lang="en-US" dirty="0">
              <a:solidFill>
                <a:srgbClr val="005EB8"/>
              </a:solidFill>
            </a:endParaRPr>
          </a:p>
        </p:txBody>
      </p:sp>
    </p:spTree>
    <p:extLst>
      <p:ext uri="{BB962C8B-B14F-4D97-AF65-F5344CB8AC3E}">
        <p14:creationId xmlns:p14="http://schemas.microsoft.com/office/powerpoint/2010/main" val="4853198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3122F1-57B5-0BB4-66F3-CE8E98D82DDA}"/>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80CF7B61-E9CA-2F10-4908-74684975E6AE}"/>
              </a:ext>
            </a:extLst>
          </p:cNvPr>
          <p:cNvSpPr/>
          <p:nvPr/>
        </p:nvSpPr>
        <p:spPr>
          <a:xfrm>
            <a:off x="0" y="0"/>
            <a:ext cx="9144000" cy="6916615"/>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CasellaDiTesto 7">
            <a:extLst>
              <a:ext uri="{FF2B5EF4-FFF2-40B4-BE49-F238E27FC236}">
                <a16:creationId xmlns:a16="http://schemas.microsoft.com/office/drawing/2014/main" id="{7E1FB185-EE82-FFCA-8901-A8C53B37B164}"/>
              </a:ext>
            </a:extLst>
          </p:cNvPr>
          <p:cNvSpPr txBox="1"/>
          <p:nvPr/>
        </p:nvSpPr>
        <p:spPr>
          <a:xfrm>
            <a:off x="393290" y="2697043"/>
            <a:ext cx="8357420" cy="2046714"/>
          </a:xfrm>
          <a:prstGeom prst="rect">
            <a:avLst/>
          </a:prstGeom>
          <a:noFill/>
        </p:spPr>
        <p:txBody>
          <a:bodyPr wrap="square" rtlCol="0">
            <a:spAutoFit/>
          </a:bodyPr>
          <a:lstStyle/>
          <a:p>
            <a:pPr algn="ctr"/>
            <a:endParaRPr lang="it-IT" sz="5000" dirty="0">
              <a:solidFill>
                <a:schemeClr val="bg1"/>
              </a:solidFill>
            </a:endParaRPr>
          </a:p>
          <a:p>
            <a:pPr algn="ctr"/>
            <a:r>
              <a:rPr lang="it-IT" sz="5000" dirty="0">
                <a:solidFill>
                  <a:schemeClr val="bg1"/>
                </a:solidFill>
              </a:rPr>
              <a:t>Food </a:t>
            </a:r>
            <a:r>
              <a:rPr lang="it-IT" sz="5000" dirty="0" err="1">
                <a:solidFill>
                  <a:schemeClr val="bg1"/>
                </a:solidFill>
              </a:rPr>
              <a:t>safety</a:t>
            </a:r>
            <a:endParaRPr lang="it-IT" sz="5000" dirty="0">
              <a:solidFill>
                <a:schemeClr val="bg1"/>
              </a:solidFill>
            </a:endParaRPr>
          </a:p>
          <a:p>
            <a:pPr algn="ctr">
              <a:spcBef>
                <a:spcPts val="600"/>
              </a:spcBef>
            </a:pPr>
            <a:endParaRPr lang="it-IT" sz="2200" dirty="0">
              <a:solidFill>
                <a:schemeClr val="bg1"/>
              </a:solidFill>
            </a:endParaRPr>
          </a:p>
        </p:txBody>
      </p:sp>
      <p:pic>
        <p:nvPicPr>
          <p:cNvPr id="3" name="Immagine 2">
            <a:extLst>
              <a:ext uri="{FF2B5EF4-FFF2-40B4-BE49-F238E27FC236}">
                <a16:creationId xmlns:a16="http://schemas.microsoft.com/office/drawing/2014/main" id="{72CA08F5-8BAA-EF48-606A-D575826A3F0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19241" y="934579"/>
            <a:ext cx="2877820" cy="1026795"/>
          </a:xfrm>
          <a:prstGeom prst="rect">
            <a:avLst/>
          </a:prstGeom>
          <a:noFill/>
          <a:ln>
            <a:noFill/>
          </a:ln>
        </p:spPr>
      </p:pic>
    </p:spTree>
    <p:extLst>
      <p:ext uri="{BB962C8B-B14F-4D97-AF65-F5344CB8AC3E}">
        <p14:creationId xmlns:p14="http://schemas.microsoft.com/office/powerpoint/2010/main" val="1186825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0" y="0"/>
            <a:ext cx="9144000" cy="6916615"/>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CasellaDiTesto 7"/>
          <p:cNvSpPr txBox="1"/>
          <p:nvPr/>
        </p:nvSpPr>
        <p:spPr>
          <a:xfrm>
            <a:off x="393290" y="2697043"/>
            <a:ext cx="8357420" cy="1892826"/>
          </a:xfrm>
          <a:prstGeom prst="rect">
            <a:avLst/>
          </a:prstGeom>
          <a:noFill/>
        </p:spPr>
        <p:txBody>
          <a:bodyPr wrap="square" rtlCol="0">
            <a:spAutoFit/>
          </a:bodyPr>
          <a:lstStyle/>
          <a:p>
            <a:pPr algn="ctr"/>
            <a:r>
              <a:rPr lang="it-IT" sz="4500" dirty="0">
                <a:solidFill>
                  <a:schemeClr val="bg1"/>
                </a:solidFill>
              </a:rPr>
              <a:t>The </a:t>
            </a:r>
            <a:r>
              <a:rPr lang="it-IT" sz="4500" dirty="0" err="1">
                <a:solidFill>
                  <a:schemeClr val="bg1"/>
                </a:solidFill>
              </a:rPr>
              <a:t>development</a:t>
            </a:r>
            <a:r>
              <a:rPr lang="it-IT" sz="4500" dirty="0">
                <a:solidFill>
                  <a:schemeClr val="bg1"/>
                </a:solidFill>
              </a:rPr>
              <a:t> of the EU </a:t>
            </a:r>
            <a:r>
              <a:rPr lang="it-IT" sz="4500" dirty="0" err="1">
                <a:solidFill>
                  <a:schemeClr val="bg1"/>
                </a:solidFill>
              </a:rPr>
              <a:t>internal</a:t>
            </a:r>
            <a:r>
              <a:rPr lang="it-IT" sz="4500" dirty="0">
                <a:solidFill>
                  <a:schemeClr val="bg1"/>
                </a:solidFill>
              </a:rPr>
              <a:t> market</a:t>
            </a:r>
          </a:p>
          <a:p>
            <a:pPr algn="ctr">
              <a:spcBef>
                <a:spcPts val="600"/>
              </a:spcBef>
            </a:pPr>
            <a:endParaRPr lang="it-IT" sz="2200" dirty="0">
              <a:solidFill>
                <a:schemeClr val="bg1"/>
              </a:solidFill>
            </a:endParaRPr>
          </a:p>
        </p:txBody>
      </p:sp>
      <p:pic>
        <p:nvPicPr>
          <p:cNvPr id="3" name="Immagine 2">
            <a:extLst>
              <a:ext uri="{FF2B5EF4-FFF2-40B4-BE49-F238E27FC236}">
                <a16:creationId xmlns:a16="http://schemas.microsoft.com/office/drawing/2014/main" id="{C71AD4E0-3739-6117-51E5-5625E76D2DF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19241" y="934579"/>
            <a:ext cx="2877820" cy="1026795"/>
          </a:xfrm>
          <a:prstGeom prst="rect">
            <a:avLst/>
          </a:prstGeom>
          <a:noFill/>
          <a:ln>
            <a:noFill/>
          </a:ln>
        </p:spPr>
      </p:pic>
    </p:spTree>
    <p:extLst>
      <p:ext uri="{BB962C8B-B14F-4D97-AF65-F5344CB8AC3E}">
        <p14:creationId xmlns:p14="http://schemas.microsoft.com/office/powerpoint/2010/main" val="769146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C0B19E-A8F2-95C9-5DD0-3CA08645007A}"/>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C5A21599-D5BF-EF63-6E96-EA1D8EA6646D}"/>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3CCE7026-3B2A-378E-188C-60F2654975D9}"/>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A75B52A8-505F-638F-ABD7-028E1F79BD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1A7534F0-C679-9538-3FC6-BD783B613562}"/>
              </a:ext>
            </a:extLst>
          </p:cNvPr>
          <p:cNvSpPr txBox="1"/>
          <p:nvPr/>
        </p:nvSpPr>
        <p:spPr>
          <a:xfrm>
            <a:off x="850297" y="508711"/>
            <a:ext cx="7402749" cy="5201424"/>
          </a:xfrm>
          <a:prstGeom prst="rect">
            <a:avLst/>
          </a:prstGeom>
          <a:noFill/>
        </p:spPr>
        <p:txBody>
          <a:bodyPr wrap="square" rtlCol="0">
            <a:spAutoFit/>
          </a:bodyPr>
          <a:lstStyle/>
          <a:p>
            <a:pPr algn="just">
              <a:lnSpc>
                <a:spcPct val="100000"/>
              </a:lnSpc>
              <a:spcBef>
                <a:spcPts val="0"/>
              </a:spcBef>
            </a:pPr>
            <a:endParaRPr lang="en-US" sz="2200" dirty="0">
              <a:solidFill>
                <a:srgbClr val="005EB8"/>
              </a:solidFill>
            </a:endParaRPr>
          </a:p>
          <a:p>
            <a:pPr algn="just">
              <a:lnSpc>
                <a:spcPct val="100000"/>
              </a:lnSpc>
              <a:spcBef>
                <a:spcPts val="0"/>
              </a:spcBef>
            </a:pPr>
            <a:r>
              <a:rPr lang="en-US" sz="2200" dirty="0">
                <a:solidFill>
                  <a:srgbClr val="005EB8"/>
                </a:solidFill>
                <a:sym typeface="Wingdings" panose="05000000000000000000" pitchFamily="2" charset="2"/>
              </a:rPr>
              <a:t>Regulation 1169/2011</a:t>
            </a:r>
          </a:p>
          <a:p>
            <a:pPr marL="285750" indent="-285750" algn="just">
              <a:lnSpc>
                <a:spcPct val="100000"/>
              </a:lnSpc>
              <a:spcBef>
                <a:spcPts val="0"/>
              </a:spcBef>
              <a:buFont typeface="Arial" panose="020B0604020202020204" pitchFamily="34" charset="0"/>
              <a:buChar char="•"/>
            </a:pPr>
            <a:r>
              <a:rPr lang="en-US" dirty="0">
                <a:solidFill>
                  <a:srgbClr val="005EB8"/>
                </a:solidFill>
              </a:rPr>
              <a:t>In order to achieve a high level of health protection for consumers and to guarantee their right to information, it should be ensured that consumers are appropriately informed as regards the food they consume. Consumers’ choices can be influenced by, inter alia, health, economic, environmental, social and ethical considerations</a:t>
            </a:r>
          </a:p>
          <a:p>
            <a:pPr marL="285750" indent="-285750" algn="just">
              <a:lnSpc>
                <a:spcPct val="100000"/>
              </a:lnSpc>
              <a:spcBef>
                <a:spcPts val="0"/>
              </a:spcBef>
              <a:buFont typeface="Arial" panose="020B0604020202020204" pitchFamily="34" charset="0"/>
              <a:buChar char="•"/>
            </a:pPr>
            <a:r>
              <a:rPr lang="en-US" dirty="0">
                <a:solidFill>
                  <a:srgbClr val="005EB8"/>
                </a:solidFill>
              </a:rPr>
              <a:t>The Regulation establishes the </a:t>
            </a:r>
            <a:r>
              <a:rPr lang="en-US" b="1" u="sng" dirty="0">
                <a:solidFill>
                  <a:srgbClr val="005EB8"/>
                </a:solidFill>
              </a:rPr>
              <a:t>general principles, requirements and responsibilities governing food information</a:t>
            </a:r>
            <a:r>
              <a:rPr lang="en-US" dirty="0">
                <a:solidFill>
                  <a:srgbClr val="005EB8"/>
                </a:solidFill>
              </a:rPr>
              <a:t>, and in particular </a:t>
            </a:r>
            <a:r>
              <a:rPr lang="en-US" b="1" u="sng" dirty="0">
                <a:solidFill>
                  <a:srgbClr val="005EB8"/>
                </a:solidFill>
              </a:rPr>
              <a:t>food labelling</a:t>
            </a:r>
          </a:p>
          <a:p>
            <a:pPr marL="285750" indent="-285750" algn="just">
              <a:lnSpc>
                <a:spcPct val="100000"/>
              </a:lnSpc>
              <a:spcBef>
                <a:spcPts val="0"/>
              </a:spcBef>
              <a:buFont typeface="Arial" panose="020B0604020202020204" pitchFamily="34" charset="0"/>
              <a:buChar char="•"/>
            </a:pPr>
            <a:r>
              <a:rPr lang="en-US" dirty="0">
                <a:solidFill>
                  <a:srgbClr val="005EB8"/>
                </a:solidFill>
              </a:rPr>
              <a:t>The Regulation shall apply to food business operators at all stages of the food chain…  It shall apply to all foods intended for the final consumer</a:t>
            </a:r>
          </a:p>
          <a:p>
            <a:pPr marL="285750" indent="-285750" algn="just">
              <a:lnSpc>
                <a:spcPct val="100000"/>
              </a:lnSpc>
              <a:spcBef>
                <a:spcPts val="0"/>
              </a:spcBef>
              <a:buFont typeface="Arial" panose="020B0604020202020204" pitchFamily="34" charset="0"/>
              <a:buChar char="•"/>
            </a:pPr>
            <a:r>
              <a:rPr lang="en-US" b="1" u="sng" dirty="0">
                <a:solidFill>
                  <a:srgbClr val="005EB8"/>
                </a:solidFill>
              </a:rPr>
              <a:t>‘Food information’</a:t>
            </a:r>
            <a:r>
              <a:rPr lang="en-US" dirty="0">
                <a:solidFill>
                  <a:srgbClr val="005EB8"/>
                </a:solidFill>
              </a:rPr>
              <a:t> means </a:t>
            </a:r>
            <a:r>
              <a:rPr lang="en-US" b="1" u="sng" dirty="0">
                <a:solidFill>
                  <a:srgbClr val="005EB8"/>
                </a:solidFill>
              </a:rPr>
              <a:t>information concerning a food and made available to the final consumer</a:t>
            </a:r>
            <a:r>
              <a:rPr lang="en-US" dirty="0">
                <a:solidFill>
                  <a:srgbClr val="005EB8"/>
                </a:solidFill>
              </a:rPr>
              <a:t> by means of a label, other accompanying material, or any other means including modern technology tools or verbal communication</a:t>
            </a:r>
          </a:p>
          <a:p>
            <a:pPr marL="285750" indent="-285750" algn="just">
              <a:lnSpc>
                <a:spcPct val="100000"/>
              </a:lnSpc>
              <a:spcBef>
                <a:spcPts val="0"/>
              </a:spcBef>
              <a:buFont typeface="Arial" panose="020B0604020202020204" pitchFamily="34" charset="0"/>
              <a:buChar char="•"/>
            </a:pPr>
            <a:r>
              <a:rPr lang="en-US" b="1" u="sng" dirty="0">
                <a:solidFill>
                  <a:srgbClr val="005EB8"/>
                </a:solidFill>
              </a:rPr>
              <a:t>‘Mandatory food information’</a:t>
            </a:r>
            <a:r>
              <a:rPr lang="en-US" dirty="0">
                <a:solidFill>
                  <a:srgbClr val="005EB8"/>
                </a:solidFill>
              </a:rPr>
              <a:t> means the particulars that are required to be provided to the final consumer by Union provisions</a:t>
            </a:r>
          </a:p>
        </p:txBody>
      </p:sp>
    </p:spTree>
    <p:extLst>
      <p:ext uri="{BB962C8B-B14F-4D97-AF65-F5344CB8AC3E}">
        <p14:creationId xmlns:p14="http://schemas.microsoft.com/office/powerpoint/2010/main" val="6602927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03AD2-C38D-39B0-2F1C-47B208704859}"/>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BF7499D7-3CA6-84FC-FF89-1EA1D132BDDA}"/>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2E891AEF-8C20-3424-31DF-7D03529005E7}"/>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43B66257-BCFE-6FD4-A216-F0FCF58359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B55CC73A-4177-F5E0-4E14-B483F8D6553A}"/>
              </a:ext>
            </a:extLst>
          </p:cNvPr>
          <p:cNvSpPr txBox="1"/>
          <p:nvPr/>
        </p:nvSpPr>
        <p:spPr>
          <a:xfrm>
            <a:off x="850297" y="508711"/>
            <a:ext cx="7402749" cy="5278368"/>
          </a:xfrm>
          <a:prstGeom prst="rect">
            <a:avLst/>
          </a:prstGeom>
          <a:noFill/>
        </p:spPr>
        <p:txBody>
          <a:bodyPr wrap="square" rtlCol="0">
            <a:spAutoFit/>
          </a:bodyPr>
          <a:lstStyle/>
          <a:p>
            <a:pPr algn="just">
              <a:lnSpc>
                <a:spcPct val="100000"/>
              </a:lnSpc>
              <a:spcBef>
                <a:spcPts val="0"/>
              </a:spcBef>
            </a:pPr>
            <a:endParaRPr lang="en-US" sz="2200" dirty="0">
              <a:solidFill>
                <a:srgbClr val="005EB8"/>
              </a:solidFill>
            </a:endParaRPr>
          </a:p>
          <a:p>
            <a:pPr algn="just">
              <a:lnSpc>
                <a:spcPct val="100000"/>
              </a:lnSpc>
              <a:spcBef>
                <a:spcPts val="0"/>
              </a:spcBef>
            </a:pPr>
            <a:r>
              <a:rPr lang="en-US" sz="2100" dirty="0">
                <a:solidFill>
                  <a:srgbClr val="005EB8"/>
                </a:solidFill>
                <a:sym typeface="Wingdings" panose="05000000000000000000" pitchFamily="2" charset="2"/>
              </a:rPr>
              <a:t>Regulation 1169/2011</a:t>
            </a:r>
          </a:p>
          <a:p>
            <a:pPr marL="285750" indent="-285750" algn="just">
              <a:lnSpc>
                <a:spcPct val="100000"/>
              </a:lnSpc>
              <a:spcBef>
                <a:spcPts val="0"/>
              </a:spcBef>
              <a:buFont typeface="Arial" panose="020B0604020202020204" pitchFamily="34" charset="0"/>
              <a:buChar char="•"/>
            </a:pPr>
            <a:r>
              <a:rPr lang="en-US" sz="2100" dirty="0">
                <a:solidFill>
                  <a:srgbClr val="005EB8"/>
                </a:solidFill>
              </a:rPr>
              <a:t>Information on the identity and composition, properties or other characteristics of the food</a:t>
            </a:r>
          </a:p>
          <a:p>
            <a:pPr marL="285750" indent="-285750" algn="just">
              <a:lnSpc>
                <a:spcPct val="100000"/>
              </a:lnSpc>
              <a:spcBef>
                <a:spcPts val="0"/>
              </a:spcBef>
              <a:buFont typeface="Arial" panose="020B0604020202020204" pitchFamily="34" charset="0"/>
              <a:buChar char="•"/>
            </a:pPr>
            <a:r>
              <a:rPr lang="en-US" sz="2100" dirty="0">
                <a:solidFill>
                  <a:srgbClr val="005EB8"/>
                </a:solidFill>
              </a:rPr>
              <a:t>Information on the protection of consumers’ health and the safe use of a food</a:t>
            </a:r>
          </a:p>
          <a:p>
            <a:pPr marL="285750" indent="-285750" algn="just">
              <a:lnSpc>
                <a:spcPct val="100000"/>
              </a:lnSpc>
              <a:spcBef>
                <a:spcPts val="0"/>
              </a:spcBef>
              <a:buFont typeface="Arial" panose="020B0604020202020204" pitchFamily="34" charset="0"/>
              <a:buChar char="•"/>
            </a:pPr>
            <a:r>
              <a:rPr lang="en-US" sz="2100" dirty="0">
                <a:solidFill>
                  <a:srgbClr val="005EB8"/>
                </a:solidFill>
              </a:rPr>
              <a:t>Information on nutritional characteristics so as to enable consumers, including those with special dietary requirements, to make informed choices</a:t>
            </a:r>
          </a:p>
          <a:p>
            <a:pPr marL="285750" indent="-285750" algn="just">
              <a:lnSpc>
                <a:spcPct val="100000"/>
              </a:lnSpc>
              <a:spcBef>
                <a:spcPts val="0"/>
              </a:spcBef>
              <a:buFont typeface="Arial" panose="020B0604020202020204" pitchFamily="34" charset="0"/>
              <a:buChar char="•"/>
            </a:pPr>
            <a:r>
              <a:rPr lang="en-US" sz="2100" b="1" u="sng" dirty="0">
                <a:solidFill>
                  <a:srgbClr val="005EB8"/>
                </a:solidFill>
              </a:rPr>
              <a:t>Mandatory particulars:</a:t>
            </a:r>
            <a:r>
              <a:rPr lang="en-US" sz="2100" dirty="0">
                <a:solidFill>
                  <a:srgbClr val="005EB8"/>
                </a:solidFill>
              </a:rPr>
              <a:t> the name of the food; the list of ingredients; the quantity of certain ingredients or categories of ingredients; the net quantity of the food; the date of minimum durability or the ‘use by’ date; any special storage conditions and/or conditions of use; the name or business name and address of the food business operator; the country of origin or place of provenance…</a:t>
            </a:r>
          </a:p>
        </p:txBody>
      </p:sp>
    </p:spTree>
    <p:extLst>
      <p:ext uri="{BB962C8B-B14F-4D97-AF65-F5344CB8AC3E}">
        <p14:creationId xmlns:p14="http://schemas.microsoft.com/office/powerpoint/2010/main" val="15070240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80620-69C4-CDAA-D8E1-CCAC76512F33}"/>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02B667B6-61C3-8852-A952-0E5F81709FD6}"/>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C0DDA613-A9A9-2CD4-8156-53E2DE7DBC6F}"/>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C9372CD1-4D76-7A95-42C2-B35781CF89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FAA9457D-311E-1107-F777-C01B0F913C81}"/>
              </a:ext>
            </a:extLst>
          </p:cNvPr>
          <p:cNvSpPr txBox="1"/>
          <p:nvPr/>
        </p:nvSpPr>
        <p:spPr>
          <a:xfrm>
            <a:off x="850297" y="508711"/>
            <a:ext cx="7402749" cy="5355312"/>
          </a:xfrm>
          <a:prstGeom prst="rect">
            <a:avLst/>
          </a:prstGeom>
          <a:noFill/>
        </p:spPr>
        <p:txBody>
          <a:bodyPr wrap="square" rtlCol="0">
            <a:spAutoFit/>
          </a:bodyPr>
          <a:lstStyle/>
          <a:p>
            <a:pPr algn="just">
              <a:lnSpc>
                <a:spcPct val="100000"/>
              </a:lnSpc>
              <a:spcBef>
                <a:spcPts val="0"/>
              </a:spcBef>
            </a:pPr>
            <a:endParaRPr lang="en-US" sz="2200" dirty="0">
              <a:solidFill>
                <a:srgbClr val="005EB8"/>
              </a:solidFill>
            </a:endParaRPr>
          </a:p>
          <a:p>
            <a:pPr algn="just">
              <a:lnSpc>
                <a:spcPct val="100000"/>
              </a:lnSpc>
              <a:spcBef>
                <a:spcPts val="0"/>
              </a:spcBef>
            </a:pPr>
            <a:r>
              <a:rPr lang="en-US" sz="2000" dirty="0">
                <a:solidFill>
                  <a:srgbClr val="005EB8"/>
                </a:solidFill>
                <a:sym typeface="Wingdings" panose="05000000000000000000" pitchFamily="2" charset="2"/>
              </a:rPr>
              <a:t>Regulation 1169/2011</a:t>
            </a:r>
          </a:p>
          <a:p>
            <a:pPr marL="285750" indent="-285750" algn="just">
              <a:lnSpc>
                <a:spcPct val="100000"/>
              </a:lnSpc>
              <a:spcBef>
                <a:spcPts val="0"/>
              </a:spcBef>
              <a:buFont typeface="Arial" panose="020B0604020202020204" pitchFamily="34" charset="0"/>
              <a:buChar char="•"/>
            </a:pPr>
            <a:r>
              <a:rPr lang="en-US" sz="2000" dirty="0">
                <a:solidFill>
                  <a:srgbClr val="005EB8"/>
                </a:solidFill>
              </a:rPr>
              <a:t>Food information shall not be </a:t>
            </a:r>
            <a:r>
              <a:rPr lang="en-US" sz="2000" b="1" u="sng" dirty="0">
                <a:solidFill>
                  <a:srgbClr val="005EB8"/>
                </a:solidFill>
              </a:rPr>
              <a:t>misleading</a:t>
            </a:r>
            <a:r>
              <a:rPr lang="en-US" sz="2000" dirty="0">
                <a:solidFill>
                  <a:srgbClr val="005EB8"/>
                </a:solidFill>
              </a:rPr>
              <a:t>, particularly</a:t>
            </a:r>
          </a:p>
          <a:p>
            <a:pPr marL="742950" lvl="1" indent="-285750" algn="just">
              <a:buFont typeface="Arial" panose="020B0604020202020204" pitchFamily="34" charset="0"/>
              <a:buChar char="•"/>
            </a:pPr>
            <a:r>
              <a:rPr lang="en-US" sz="2000" dirty="0">
                <a:solidFill>
                  <a:srgbClr val="005EB8"/>
                </a:solidFill>
              </a:rPr>
              <a:t>as to the characteristics of the food and, in particular, as to its nature, identity, properties, composition, quantity, durability, country of origin or place of provenance, method of manufacture or production;</a:t>
            </a:r>
          </a:p>
          <a:p>
            <a:pPr marL="742950" lvl="1" indent="-285750" algn="just">
              <a:buFont typeface="Arial" panose="020B0604020202020204" pitchFamily="34" charset="0"/>
              <a:buChar char="•"/>
            </a:pPr>
            <a:r>
              <a:rPr lang="en-US" sz="2000" dirty="0">
                <a:solidFill>
                  <a:srgbClr val="005EB8"/>
                </a:solidFill>
              </a:rPr>
              <a:t>by attributing to the food effects or properties which it does not possess;</a:t>
            </a:r>
          </a:p>
          <a:p>
            <a:pPr marL="742950" lvl="1" indent="-285750" algn="just">
              <a:buFont typeface="Arial" panose="020B0604020202020204" pitchFamily="34" charset="0"/>
              <a:buChar char="•"/>
            </a:pPr>
            <a:r>
              <a:rPr lang="en-US" sz="2000" dirty="0">
                <a:solidFill>
                  <a:srgbClr val="005EB8"/>
                </a:solidFill>
              </a:rPr>
              <a:t>by suggesting that the food possesses special characteristics when in fact all similar foods possess such characteristics;</a:t>
            </a:r>
          </a:p>
          <a:p>
            <a:pPr marL="742950" lvl="1" indent="-285750" algn="just">
              <a:buFont typeface="Arial" panose="020B0604020202020204" pitchFamily="34" charset="0"/>
              <a:buChar char="•"/>
            </a:pPr>
            <a:r>
              <a:rPr lang="en-US" sz="2000" dirty="0">
                <a:solidFill>
                  <a:srgbClr val="005EB8"/>
                </a:solidFill>
              </a:rPr>
              <a:t>by suggesting, by means of the appearance, the description or pictorial representations, the presence of a particular food or an ingredient, while in reality a component naturally present or an ingredient normally used in that food has been substituted with a different component or a different ingredient</a:t>
            </a:r>
          </a:p>
        </p:txBody>
      </p:sp>
    </p:spTree>
    <p:extLst>
      <p:ext uri="{BB962C8B-B14F-4D97-AF65-F5344CB8AC3E}">
        <p14:creationId xmlns:p14="http://schemas.microsoft.com/office/powerpoint/2010/main" val="8145271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4560E9-9C10-45C6-1258-46CB1D48BB58}"/>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6E622751-9267-42F3-0B2A-CEF9EDBAE41C}"/>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6C2EF7D6-2D22-C255-4D52-A447228E4496}"/>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7BB04EDA-204F-6BA8-49DC-FEC5897614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4BA40B2B-3C52-7D21-87E0-E1303B4541B5}"/>
              </a:ext>
            </a:extLst>
          </p:cNvPr>
          <p:cNvSpPr txBox="1"/>
          <p:nvPr/>
        </p:nvSpPr>
        <p:spPr>
          <a:xfrm>
            <a:off x="642026" y="580112"/>
            <a:ext cx="7879403" cy="5632311"/>
          </a:xfrm>
          <a:prstGeom prst="rect">
            <a:avLst/>
          </a:prstGeom>
          <a:noFill/>
        </p:spPr>
        <p:txBody>
          <a:bodyPr wrap="square" rtlCol="0">
            <a:spAutoFit/>
          </a:bodyPr>
          <a:lstStyle/>
          <a:p>
            <a:pPr algn="just">
              <a:lnSpc>
                <a:spcPct val="100000"/>
              </a:lnSpc>
              <a:spcBef>
                <a:spcPts val="0"/>
              </a:spcBef>
            </a:pPr>
            <a:r>
              <a:rPr lang="en-US" dirty="0">
                <a:solidFill>
                  <a:srgbClr val="005EB8"/>
                </a:solidFill>
              </a:rPr>
              <a:t>Right to food</a:t>
            </a:r>
          </a:p>
          <a:p>
            <a:pPr marL="285750" indent="-285750" algn="just">
              <a:lnSpc>
                <a:spcPct val="100000"/>
              </a:lnSpc>
              <a:spcBef>
                <a:spcPts val="0"/>
              </a:spcBef>
              <a:buFont typeface="Arial" panose="020B0604020202020204" pitchFamily="34" charset="0"/>
              <a:buChar char="•"/>
            </a:pPr>
            <a:r>
              <a:rPr lang="en-US" dirty="0">
                <a:solidFill>
                  <a:srgbClr val="005EB8"/>
                </a:solidFill>
              </a:rPr>
              <a:t>Article 25(1), Universal Declaration of Human Rights (1948): Everyone has the right to a standard of living adequate for the health and well-being of himself and of his family, including </a:t>
            </a:r>
            <a:r>
              <a:rPr lang="en-US" b="1" u="sng" dirty="0">
                <a:solidFill>
                  <a:srgbClr val="005EB8"/>
                </a:solidFill>
              </a:rPr>
              <a:t>food</a:t>
            </a:r>
            <a:r>
              <a:rPr lang="en-US" dirty="0">
                <a:solidFill>
                  <a:srgbClr val="005EB8"/>
                </a:solidFill>
              </a:rPr>
              <a:t>, clothing, housing and medical care and necessary social services </a:t>
            </a:r>
          </a:p>
          <a:p>
            <a:pPr marL="285750" indent="-285750" algn="just">
              <a:lnSpc>
                <a:spcPct val="100000"/>
              </a:lnSpc>
              <a:spcBef>
                <a:spcPts val="0"/>
              </a:spcBef>
              <a:buFont typeface="Arial" panose="020B0604020202020204" pitchFamily="34" charset="0"/>
              <a:buChar char="•"/>
            </a:pPr>
            <a:r>
              <a:rPr lang="en-US" dirty="0">
                <a:solidFill>
                  <a:srgbClr val="005EB8"/>
                </a:solidFill>
              </a:rPr>
              <a:t>Article 11, International Covenant on Economic, Social, and Cultural Rights (1966): The States Parties to the present Covenant recognize the right of everyone to an adequate standard of living for himself and his family, including </a:t>
            </a:r>
            <a:r>
              <a:rPr lang="en-US" b="1" u="sng" dirty="0">
                <a:solidFill>
                  <a:srgbClr val="005EB8"/>
                </a:solidFill>
              </a:rPr>
              <a:t>adequate food</a:t>
            </a:r>
            <a:r>
              <a:rPr lang="en-US" dirty="0">
                <a:solidFill>
                  <a:srgbClr val="005EB8"/>
                </a:solidFill>
              </a:rPr>
              <a:t>, clothing and housing, and to the continuous improvement of living conditions (…) The States Parties to the present Covenant, </a:t>
            </a:r>
            <a:r>
              <a:rPr lang="en-US" b="1" u="sng" dirty="0">
                <a:solidFill>
                  <a:srgbClr val="005EB8"/>
                </a:solidFill>
              </a:rPr>
              <a:t>recognizing the fundamental right of everyone to be free from hunger</a:t>
            </a:r>
            <a:r>
              <a:rPr lang="en-US" dirty="0">
                <a:solidFill>
                  <a:srgbClr val="005EB8"/>
                </a:solidFill>
              </a:rPr>
              <a:t>, shall take, individually and through international co-operation, the </a:t>
            </a:r>
            <a:r>
              <a:rPr lang="en-US" b="1" u="sng" dirty="0">
                <a:solidFill>
                  <a:srgbClr val="005EB8"/>
                </a:solidFill>
              </a:rPr>
              <a:t>measures, including specific </a:t>
            </a:r>
            <a:r>
              <a:rPr lang="en-US" b="1" u="sng" dirty="0" err="1">
                <a:solidFill>
                  <a:srgbClr val="005EB8"/>
                </a:solidFill>
              </a:rPr>
              <a:t>programmes</a:t>
            </a:r>
            <a:r>
              <a:rPr lang="en-US" dirty="0">
                <a:solidFill>
                  <a:srgbClr val="005EB8"/>
                </a:solidFill>
              </a:rPr>
              <a:t>, which are needed: (a) To improve methods of production, conservation and distribution of food by making full use of technical and scientific knowledge, by disseminating knowledge of the principles of nutrition and by developing or reforming agrarian systems in such a way as to achieve the most efficient development and utilization of natural resources; (b) To take into account the problems of both food-importing and food-exporting countries, to ensure an equitable distribution of world food supplies in relation to need.</a:t>
            </a:r>
          </a:p>
        </p:txBody>
      </p:sp>
    </p:spTree>
    <p:extLst>
      <p:ext uri="{BB962C8B-B14F-4D97-AF65-F5344CB8AC3E}">
        <p14:creationId xmlns:p14="http://schemas.microsoft.com/office/powerpoint/2010/main" val="14163714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D2957-2BFA-915E-E8BC-A0C2BDE9E498}"/>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3E75809D-D3D2-ABEF-97A4-53FF3DCFAA46}"/>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A8F6D711-A3D6-702B-DEF0-B02D64B8169C}"/>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0726AF80-DA22-6635-E8B0-DC26E5488F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99D32234-E918-BE54-7DAF-5A307B110DE5}"/>
              </a:ext>
            </a:extLst>
          </p:cNvPr>
          <p:cNvSpPr txBox="1"/>
          <p:nvPr/>
        </p:nvSpPr>
        <p:spPr>
          <a:xfrm>
            <a:off x="642026" y="580112"/>
            <a:ext cx="7879403" cy="4801314"/>
          </a:xfrm>
          <a:prstGeom prst="rect">
            <a:avLst/>
          </a:prstGeom>
          <a:noFill/>
        </p:spPr>
        <p:txBody>
          <a:bodyPr wrap="square" rtlCol="0">
            <a:spAutoFit/>
          </a:bodyPr>
          <a:lstStyle/>
          <a:p>
            <a:pPr algn="just">
              <a:lnSpc>
                <a:spcPct val="100000"/>
              </a:lnSpc>
              <a:spcBef>
                <a:spcPts val="0"/>
              </a:spcBef>
            </a:pPr>
            <a:r>
              <a:rPr lang="en-US" dirty="0">
                <a:solidFill>
                  <a:srgbClr val="005EB8"/>
                </a:solidFill>
              </a:rPr>
              <a:t>Definition</a:t>
            </a:r>
          </a:p>
          <a:p>
            <a:pPr marL="285750" indent="-285750" algn="just">
              <a:lnSpc>
                <a:spcPct val="100000"/>
              </a:lnSpc>
              <a:spcBef>
                <a:spcPts val="0"/>
              </a:spcBef>
              <a:buFont typeface="Arial" panose="020B0604020202020204" pitchFamily="34" charset="0"/>
              <a:buChar char="•"/>
            </a:pPr>
            <a:r>
              <a:rPr lang="en-US" dirty="0">
                <a:solidFill>
                  <a:srgbClr val="005EB8"/>
                </a:solidFill>
              </a:rPr>
              <a:t>Committee on Economic, Social, and Cultural Rights: The right to adequate food is realized when every man, woman and child, alone or in community with others, has physical and economic access at all times to adequate food or means for its procurement</a:t>
            </a:r>
          </a:p>
          <a:p>
            <a:pPr marL="285750" indent="-285750" algn="just">
              <a:lnSpc>
                <a:spcPct val="100000"/>
              </a:lnSpc>
              <a:spcBef>
                <a:spcPts val="0"/>
              </a:spcBef>
              <a:buFont typeface="Arial" panose="020B0604020202020204" pitchFamily="34" charset="0"/>
              <a:buChar char="•"/>
            </a:pPr>
            <a:r>
              <a:rPr lang="en-US" dirty="0">
                <a:solidFill>
                  <a:srgbClr val="005EB8"/>
                </a:solidFill>
              </a:rPr>
              <a:t>United Nations Special Rapporteur on the right to food: The right to have </a:t>
            </a:r>
            <a:r>
              <a:rPr lang="en-US" b="1" u="sng" dirty="0">
                <a:solidFill>
                  <a:srgbClr val="005EB8"/>
                </a:solidFill>
              </a:rPr>
              <a:t>regular, permanent and free access</a:t>
            </a:r>
            <a:r>
              <a:rPr lang="en-US" dirty="0">
                <a:solidFill>
                  <a:srgbClr val="005EB8"/>
                </a:solidFill>
              </a:rPr>
              <a:t>, either directly or by means of financial purchases, </a:t>
            </a:r>
            <a:r>
              <a:rPr lang="en-US" b="1" u="sng" dirty="0">
                <a:solidFill>
                  <a:srgbClr val="005EB8"/>
                </a:solidFill>
              </a:rPr>
              <a:t>to quantitatively and qualitatively adequate and sufficient food</a:t>
            </a:r>
            <a:r>
              <a:rPr lang="en-US" dirty="0">
                <a:solidFill>
                  <a:srgbClr val="005EB8"/>
                </a:solidFill>
              </a:rPr>
              <a:t> corresponding to the cultural traditions of the people to which the consumer belongs, and </a:t>
            </a:r>
            <a:r>
              <a:rPr lang="en-US" b="1" u="sng" dirty="0">
                <a:solidFill>
                  <a:srgbClr val="005EB8"/>
                </a:solidFill>
              </a:rPr>
              <a:t>which ensures a physical and mental, individual and collective, fulfilling and dignified life free of fear</a:t>
            </a:r>
          </a:p>
          <a:p>
            <a:pPr marL="285750" indent="-285750" algn="just">
              <a:lnSpc>
                <a:spcPct val="100000"/>
              </a:lnSpc>
              <a:spcBef>
                <a:spcPts val="0"/>
              </a:spcBef>
              <a:buFont typeface="Arial" panose="020B0604020202020204" pitchFamily="34" charset="0"/>
              <a:buChar char="•"/>
            </a:pPr>
            <a:r>
              <a:rPr lang="en-US" dirty="0">
                <a:solidFill>
                  <a:srgbClr val="005EB8"/>
                </a:solidFill>
              </a:rPr>
              <a:t>The right to food is not the right to be fed</a:t>
            </a:r>
          </a:p>
          <a:p>
            <a:pPr algn="just">
              <a:lnSpc>
                <a:spcPct val="100000"/>
              </a:lnSpc>
              <a:spcBef>
                <a:spcPts val="0"/>
              </a:spcBef>
            </a:pPr>
            <a:endParaRPr lang="en-US" dirty="0">
              <a:solidFill>
                <a:srgbClr val="005EB8"/>
              </a:solidFill>
            </a:endParaRPr>
          </a:p>
          <a:p>
            <a:pPr algn="just">
              <a:lnSpc>
                <a:spcPct val="100000"/>
              </a:lnSpc>
              <a:spcBef>
                <a:spcPts val="0"/>
              </a:spcBef>
            </a:pPr>
            <a:r>
              <a:rPr lang="en-US" dirty="0">
                <a:solidFill>
                  <a:srgbClr val="005EB8"/>
                </a:solidFill>
              </a:rPr>
              <a:t>Content</a:t>
            </a:r>
          </a:p>
          <a:p>
            <a:pPr marL="285750" indent="-285750" algn="just">
              <a:lnSpc>
                <a:spcPct val="100000"/>
              </a:lnSpc>
              <a:spcBef>
                <a:spcPts val="0"/>
              </a:spcBef>
              <a:buFont typeface="Arial" panose="020B0604020202020204" pitchFamily="34" charset="0"/>
              <a:buChar char="•"/>
            </a:pPr>
            <a:r>
              <a:rPr lang="en-US" dirty="0">
                <a:solidFill>
                  <a:srgbClr val="005EB8"/>
                </a:solidFill>
              </a:rPr>
              <a:t>Availability: Natural sources, markets, shops</a:t>
            </a:r>
          </a:p>
          <a:p>
            <a:pPr marL="285750" indent="-285750" algn="just">
              <a:lnSpc>
                <a:spcPct val="100000"/>
              </a:lnSpc>
              <a:spcBef>
                <a:spcPts val="0"/>
              </a:spcBef>
              <a:buFont typeface="Arial" panose="020B0604020202020204" pitchFamily="34" charset="0"/>
              <a:buChar char="•"/>
            </a:pPr>
            <a:r>
              <a:rPr lang="en-US" dirty="0">
                <a:solidFill>
                  <a:srgbClr val="005EB8"/>
                </a:solidFill>
              </a:rPr>
              <a:t>Accessibility: Economic and physical access to food</a:t>
            </a:r>
          </a:p>
          <a:p>
            <a:pPr marL="285750" indent="-285750" algn="just">
              <a:lnSpc>
                <a:spcPct val="100000"/>
              </a:lnSpc>
              <a:spcBef>
                <a:spcPts val="0"/>
              </a:spcBef>
              <a:buFont typeface="Arial" panose="020B0604020202020204" pitchFamily="34" charset="0"/>
              <a:buChar char="•"/>
            </a:pPr>
            <a:r>
              <a:rPr lang="en-US" dirty="0">
                <a:solidFill>
                  <a:srgbClr val="005EB8"/>
                </a:solidFill>
              </a:rPr>
              <a:t>Adequacy: Dietary needs must be satisfied</a:t>
            </a:r>
          </a:p>
        </p:txBody>
      </p:sp>
    </p:spTree>
    <p:extLst>
      <p:ext uri="{BB962C8B-B14F-4D97-AF65-F5344CB8AC3E}">
        <p14:creationId xmlns:p14="http://schemas.microsoft.com/office/powerpoint/2010/main" val="11807272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74D95-AC45-146B-C6B0-F2511A73EB93}"/>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7D6727DB-B9CE-DA0D-14B8-B9851991F855}"/>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AD1AAC72-F7DA-723D-7B56-137C9AEDCC7B}"/>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C9174146-B8F0-6955-8655-9378184D96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D82E37FE-A9DA-5589-48DA-1412F54FA4CE}"/>
              </a:ext>
            </a:extLst>
          </p:cNvPr>
          <p:cNvSpPr txBox="1"/>
          <p:nvPr/>
        </p:nvSpPr>
        <p:spPr>
          <a:xfrm>
            <a:off x="642026" y="580112"/>
            <a:ext cx="7879403" cy="4985980"/>
          </a:xfrm>
          <a:prstGeom prst="rect">
            <a:avLst/>
          </a:prstGeom>
          <a:noFill/>
        </p:spPr>
        <p:txBody>
          <a:bodyPr wrap="square" rtlCol="0">
            <a:spAutoFit/>
          </a:bodyPr>
          <a:lstStyle/>
          <a:p>
            <a:pPr algn="just">
              <a:lnSpc>
                <a:spcPct val="100000"/>
              </a:lnSpc>
              <a:spcBef>
                <a:spcPts val="0"/>
              </a:spcBef>
            </a:pPr>
            <a:endParaRPr lang="en-US" sz="2000" dirty="0">
              <a:solidFill>
                <a:srgbClr val="005EB8"/>
              </a:solidFill>
            </a:endParaRPr>
          </a:p>
          <a:p>
            <a:pPr algn="just">
              <a:lnSpc>
                <a:spcPct val="100000"/>
              </a:lnSpc>
              <a:spcBef>
                <a:spcPts val="0"/>
              </a:spcBef>
            </a:pPr>
            <a:r>
              <a:rPr lang="en-US" sz="2000" dirty="0">
                <a:solidFill>
                  <a:srgbClr val="005EB8"/>
                </a:solidFill>
              </a:rPr>
              <a:t>Difference between food security and food safety</a:t>
            </a:r>
          </a:p>
          <a:p>
            <a:pPr lvl="1" algn="just">
              <a:lnSpc>
                <a:spcPct val="100000"/>
              </a:lnSpc>
              <a:spcBef>
                <a:spcPts val="0"/>
              </a:spcBef>
            </a:pPr>
            <a:r>
              <a:rPr lang="en-US" sz="2000" b="1" dirty="0">
                <a:solidFill>
                  <a:srgbClr val="005EB8"/>
                </a:solidFill>
              </a:rPr>
              <a:t>Food security</a:t>
            </a:r>
            <a:r>
              <a:rPr lang="en-US" sz="2000" dirty="0">
                <a:solidFill>
                  <a:srgbClr val="005EB8"/>
                </a:solidFill>
              </a:rPr>
              <a:t>: 4 major issues:</a:t>
            </a:r>
          </a:p>
          <a:p>
            <a:pPr lvl="2" algn="just">
              <a:lnSpc>
                <a:spcPct val="100000"/>
              </a:lnSpc>
              <a:spcBef>
                <a:spcPts val="0"/>
              </a:spcBef>
            </a:pPr>
            <a:r>
              <a:rPr lang="en-US" sz="2000" b="1" u="sng" dirty="0">
                <a:solidFill>
                  <a:srgbClr val="005EB8"/>
                </a:solidFill>
              </a:rPr>
              <a:t>Availability, access, utilization, and stability</a:t>
            </a:r>
          </a:p>
          <a:p>
            <a:pPr lvl="2" algn="just">
              <a:lnSpc>
                <a:spcPct val="100000"/>
              </a:lnSpc>
              <a:spcBef>
                <a:spcPts val="0"/>
              </a:spcBef>
            </a:pPr>
            <a:endParaRPr lang="en-US" sz="2000" b="1" u="sng" dirty="0">
              <a:solidFill>
                <a:srgbClr val="005EB8"/>
              </a:solidFill>
            </a:endParaRPr>
          </a:p>
          <a:p>
            <a:pPr lvl="1" algn="just">
              <a:lnSpc>
                <a:spcPct val="100000"/>
              </a:lnSpc>
              <a:spcBef>
                <a:spcPts val="0"/>
              </a:spcBef>
            </a:pPr>
            <a:r>
              <a:rPr lang="en-US" sz="2000" b="1" u="sng" dirty="0">
                <a:solidFill>
                  <a:srgbClr val="005EB8"/>
                </a:solidFill>
              </a:rPr>
              <a:t>Food safety</a:t>
            </a:r>
            <a:r>
              <a:rPr lang="en-US" sz="2000" u="sng" dirty="0">
                <a:solidFill>
                  <a:srgbClr val="005EB8"/>
                </a:solidFill>
              </a:rPr>
              <a:t>:</a:t>
            </a:r>
            <a:r>
              <a:rPr lang="en-US" sz="2000" dirty="0">
                <a:solidFill>
                  <a:srgbClr val="005EB8"/>
                </a:solidFill>
              </a:rPr>
              <a:t> conditions and practices that preserve the quality of food to prevent contamination and foodborne illnesses </a:t>
            </a:r>
            <a:r>
              <a:rPr lang="en-US" sz="2000" dirty="0">
                <a:solidFill>
                  <a:srgbClr val="005EB8"/>
                </a:solidFill>
                <a:sym typeface="Wingdings" panose="05000000000000000000" pitchFamily="2" charset="2"/>
              </a:rPr>
              <a:t> Safe food</a:t>
            </a:r>
          </a:p>
          <a:p>
            <a:pPr lvl="2" algn="just">
              <a:lnSpc>
                <a:spcPct val="100000"/>
              </a:lnSpc>
              <a:spcBef>
                <a:spcPts val="0"/>
              </a:spcBef>
            </a:pPr>
            <a:r>
              <a:rPr lang="en-US" sz="2000" b="1" u="sng" dirty="0">
                <a:solidFill>
                  <a:srgbClr val="005EB8"/>
                </a:solidFill>
                <a:sym typeface="Wingdings" panose="05000000000000000000" pitchFamily="2" charset="2"/>
              </a:rPr>
              <a:t>Risk assessment, precautionary principle, traceability, hygiene standards</a:t>
            </a:r>
          </a:p>
          <a:p>
            <a:pPr lvl="2" algn="just">
              <a:lnSpc>
                <a:spcPct val="100000"/>
              </a:lnSpc>
              <a:spcBef>
                <a:spcPts val="0"/>
              </a:spcBef>
            </a:pPr>
            <a:endParaRPr lang="en-US" sz="2000" dirty="0">
              <a:solidFill>
                <a:srgbClr val="005EB8"/>
              </a:solidFill>
              <a:sym typeface="Wingdings" panose="05000000000000000000" pitchFamily="2" charset="2"/>
            </a:endParaRPr>
          </a:p>
          <a:p>
            <a:pPr lvl="1" algn="just">
              <a:lnSpc>
                <a:spcPct val="100000"/>
              </a:lnSpc>
              <a:spcBef>
                <a:spcPts val="0"/>
              </a:spcBef>
            </a:pPr>
            <a:r>
              <a:rPr lang="en-US" sz="2000" dirty="0">
                <a:solidFill>
                  <a:srgbClr val="005EB8"/>
                </a:solidFill>
                <a:sym typeface="Wingdings" panose="05000000000000000000" pitchFamily="2" charset="2"/>
              </a:rPr>
              <a:t>Tensions between the two concepts: in times of food scarcity, there may be pressure to relax safety standards to maintain supply. Conversely, high food safety standards may increase costs for producers, which can be passed on to consumers, affecting food affordability</a:t>
            </a:r>
            <a:endParaRPr lang="en-US" sz="2000" dirty="0">
              <a:solidFill>
                <a:srgbClr val="005EB8"/>
              </a:solidFill>
            </a:endParaRPr>
          </a:p>
          <a:p>
            <a:pPr algn="just">
              <a:lnSpc>
                <a:spcPct val="100000"/>
              </a:lnSpc>
              <a:spcBef>
                <a:spcPts val="0"/>
              </a:spcBef>
            </a:pPr>
            <a:endParaRPr lang="en-US" dirty="0">
              <a:solidFill>
                <a:srgbClr val="005EB8"/>
              </a:solidFill>
            </a:endParaRPr>
          </a:p>
        </p:txBody>
      </p:sp>
    </p:spTree>
    <p:extLst>
      <p:ext uri="{BB962C8B-B14F-4D97-AF65-F5344CB8AC3E}">
        <p14:creationId xmlns:p14="http://schemas.microsoft.com/office/powerpoint/2010/main" val="22074731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C7D5C-D76E-470A-7881-13E5CBF20459}"/>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652A2FA1-3FE2-BC5C-A721-5D8FB95E45A6}"/>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F41966F8-5339-1D21-372F-709C99B82940}"/>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66D43D47-70CF-D8A8-7813-5EC41C3185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AFA8CCE9-25AD-5364-38CE-4C5D14DF06B1}"/>
              </a:ext>
            </a:extLst>
          </p:cNvPr>
          <p:cNvSpPr txBox="1"/>
          <p:nvPr/>
        </p:nvSpPr>
        <p:spPr>
          <a:xfrm>
            <a:off x="642026" y="580112"/>
            <a:ext cx="7879403" cy="5355312"/>
          </a:xfrm>
          <a:prstGeom prst="rect">
            <a:avLst/>
          </a:prstGeom>
          <a:noFill/>
        </p:spPr>
        <p:txBody>
          <a:bodyPr wrap="square" rtlCol="0">
            <a:spAutoFit/>
          </a:bodyPr>
          <a:lstStyle/>
          <a:p>
            <a:pPr marL="0" indent="0" algn="just">
              <a:lnSpc>
                <a:spcPct val="100000"/>
              </a:lnSpc>
              <a:spcBef>
                <a:spcPts val="0"/>
              </a:spcBef>
              <a:buNone/>
            </a:pPr>
            <a:endParaRPr lang="en-US" dirty="0">
              <a:solidFill>
                <a:srgbClr val="005EB8"/>
              </a:solidFill>
            </a:endParaRPr>
          </a:p>
          <a:p>
            <a:pPr algn="just">
              <a:lnSpc>
                <a:spcPct val="100000"/>
              </a:lnSpc>
              <a:spcBef>
                <a:spcPts val="0"/>
              </a:spcBef>
            </a:pPr>
            <a:r>
              <a:rPr lang="en-US" b="1" u="sng" dirty="0">
                <a:solidFill>
                  <a:srgbClr val="005EB8"/>
                </a:solidFill>
              </a:rPr>
              <a:t>Food safety:</a:t>
            </a:r>
          </a:p>
          <a:p>
            <a:pPr lvl="1" algn="just">
              <a:lnSpc>
                <a:spcPct val="100000"/>
              </a:lnSpc>
              <a:spcBef>
                <a:spcPts val="0"/>
              </a:spcBef>
            </a:pPr>
            <a:r>
              <a:rPr lang="en-US" dirty="0">
                <a:solidFill>
                  <a:srgbClr val="005EB8"/>
                </a:solidFill>
              </a:rPr>
              <a:t>Absence of elements that do not belong in food</a:t>
            </a:r>
          </a:p>
          <a:p>
            <a:pPr lvl="1" algn="just">
              <a:lnSpc>
                <a:spcPct val="100000"/>
              </a:lnSpc>
              <a:spcBef>
                <a:spcPts val="0"/>
              </a:spcBef>
            </a:pPr>
            <a:r>
              <a:rPr lang="en-US" dirty="0">
                <a:solidFill>
                  <a:srgbClr val="005EB8"/>
                </a:solidFill>
              </a:rPr>
              <a:t>Absence of alteration in the production and/or use and/or preservation of the product</a:t>
            </a:r>
          </a:p>
          <a:p>
            <a:pPr lvl="1" algn="just">
              <a:lnSpc>
                <a:spcPct val="100000"/>
              </a:lnSpc>
              <a:spcBef>
                <a:spcPts val="0"/>
              </a:spcBef>
            </a:pPr>
            <a:r>
              <a:rPr lang="en-US" dirty="0">
                <a:solidFill>
                  <a:srgbClr val="005EB8"/>
                </a:solidFill>
              </a:rPr>
              <a:t>Safety from toxins (safety of the actual composition of food)</a:t>
            </a:r>
          </a:p>
          <a:p>
            <a:pPr lvl="1" algn="just">
              <a:lnSpc>
                <a:spcPct val="100000"/>
              </a:lnSpc>
              <a:spcBef>
                <a:spcPts val="0"/>
              </a:spcBef>
            </a:pPr>
            <a:r>
              <a:rPr lang="en-US" dirty="0">
                <a:solidFill>
                  <a:srgbClr val="005EB8"/>
                </a:solidFill>
              </a:rPr>
              <a:t>Nutritional safety (no nutritional disadvantages for the consumer)</a:t>
            </a:r>
          </a:p>
          <a:p>
            <a:pPr lvl="1" algn="just">
              <a:lnSpc>
                <a:spcPct val="100000"/>
              </a:lnSpc>
              <a:spcBef>
                <a:spcPts val="0"/>
              </a:spcBef>
            </a:pPr>
            <a:r>
              <a:rPr lang="en-US" dirty="0">
                <a:solidFill>
                  <a:srgbClr val="005EB8"/>
                </a:solidFill>
              </a:rPr>
              <a:t>Information on safety</a:t>
            </a:r>
          </a:p>
          <a:p>
            <a:pPr algn="just">
              <a:lnSpc>
                <a:spcPct val="100000"/>
              </a:lnSpc>
              <a:spcBef>
                <a:spcPts val="0"/>
              </a:spcBef>
            </a:pPr>
            <a:endParaRPr lang="en-US" dirty="0">
              <a:solidFill>
                <a:srgbClr val="005EB8"/>
              </a:solidFill>
            </a:endParaRPr>
          </a:p>
          <a:p>
            <a:pPr algn="just">
              <a:lnSpc>
                <a:spcPct val="100000"/>
              </a:lnSpc>
              <a:spcBef>
                <a:spcPts val="0"/>
              </a:spcBef>
            </a:pPr>
            <a:r>
              <a:rPr lang="en-US" dirty="0">
                <a:solidFill>
                  <a:srgbClr val="005EB8"/>
                </a:solidFill>
              </a:rPr>
              <a:t>1980s-1990s: a series of food-related crises </a:t>
            </a:r>
            <a:r>
              <a:rPr lang="en-US" dirty="0">
                <a:solidFill>
                  <a:srgbClr val="005EB8"/>
                </a:solidFill>
                <a:sym typeface="Wingdings" panose="05000000000000000000" pitchFamily="2" charset="2"/>
              </a:rPr>
              <a:t> breakdown of consumer confidence</a:t>
            </a:r>
          </a:p>
          <a:p>
            <a:pPr lvl="1" algn="just">
              <a:lnSpc>
                <a:spcPct val="100000"/>
              </a:lnSpc>
              <a:spcBef>
                <a:spcPts val="0"/>
              </a:spcBef>
            </a:pPr>
            <a:r>
              <a:rPr lang="en-US" dirty="0">
                <a:solidFill>
                  <a:srgbClr val="005EB8"/>
                </a:solidFill>
                <a:sym typeface="Wingdings" panose="05000000000000000000" pitchFamily="2" charset="2"/>
              </a:rPr>
              <a:t>1981: Spanish toxic oil syndrome: aniline-denatured and refined rapeseed oil illegally sold as olive oil  25.600 infected, more than 4.000 deaths</a:t>
            </a:r>
          </a:p>
          <a:p>
            <a:pPr lvl="1" algn="just">
              <a:lnSpc>
                <a:spcPct val="100000"/>
              </a:lnSpc>
              <a:spcBef>
                <a:spcPts val="0"/>
              </a:spcBef>
            </a:pPr>
            <a:r>
              <a:rPr lang="en-US" dirty="0">
                <a:solidFill>
                  <a:srgbClr val="005EB8"/>
                </a:solidFill>
                <a:sym typeface="Wingdings" panose="05000000000000000000" pitchFamily="2" charset="2"/>
              </a:rPr>
              <a:t>1999: Belgian dioxin affair: Contamination of feedstock with polychlorinated biphenyls</a:t>
            </a:r>
          </a:p>
          <a:p>
            <a:pPr lvl="1" algn="just">
              <a:lnSpc>
                <a:spcPct val="100000"/>
              </a:lnSpc>
              <a:spcBef>
                <a:spcPts val="0"/>
              </a:spcBef>
            </a:pPr>
            <a:r>
              <a:rPr lang="en-US" dirty="0">
                <a:solidFill>
                  <a:srgbClr val="005EB8"/>
                </a:solidFill>
                <a:sym typeface="Wingdings" panose="05000000000000000000" pitchFamily="2" charset="2"/>
              </a:rPr>
              <a:t>1980s-1990s: Outbreak of </a:t>
            </a:r>
            <a:r>
              <a:rPr lang="en-US" b="1" u="sng" dirty="0">
                <a:solidFill>
                  <a:srgbClr val="005EB8"/>
                </a:solidFill>
                <a:sym typeface="Wingdings" panose="05000000000000000000" pitchFamily="2" charset="2"/>
              </a:rPr>
              <a:t>bovine spongiform encephalopathy</a:t>
            </a:r>
            <a:r>
              <a:rPr lang="en-US" dirty="0">
                <a:solidFill>
                  <a:srgbClr val="005EB8"/>
                </a:solidFill>
                <a:sym typeface="Wingdings" panose="05000000000000000000" pitchFamily="2" charset="2"/>
              </a:rPr>
              <a:t> (BSE, also called mad cow disease)</a:t>
            </a:r>
          </a:p>
          <a:p>
            <a:pPr algn="just">
              <a:lnSpc>
                <a:spcPct val="100000"/>
              </a:lnSpc>
              <a:spcBef>
                <a:spcPts val="0"/>
              </a:spcBef>
            </a:pPr>
            <a:endParaRPr lang="en-US" dirty="0">
              <a:solidFill>
                <a:srgbClr val="005EB8"/>
              </a:solidFill>
              <a:sym typeface="Wingdings" panose="05000000000000000000" pitchFamily="2" charset="2"/>
            </a:endParaRPr>
          </a:p>
          <a:p>
            <a:pPr algn="just">
              <a:lnSpc>
                <a:spcPct val="100000"/>
              </a:lnSpc>
              <a:spcBef>
                <a:spcPts val="0"/>
              </a:spcBef>
            </a:pPr>
            <a:r>
              <a:rPr lang="en-US" dirty="0">
                <a:solidFill>
                  <a:srgbClr val="005EB8"/>
                </a:solidFill>
                <a:sym typeface="Wingdings" panose="05000000000000000000" pitchFamily="2" charset="2"/>
              </a:rPr>
              <a:t>Fraudulent practices</a:t>
            </a:r>
          </a:p>
          <a:p>
            <a:pPr algn="just">
              <a:lnSpc>
                <a:spcPct val="100000"/>
              </a:lnSpc>
              <a:spcBef>
                <a:spcPts val="0"/>
              </a:spcBef>
            </a:pPr>
            <a:endParaRPr lang="en-US" dirty="0">
              <a:solidFill>
                <a:srgbClr val="005EB8"/>
              </a:solidFill>
            </a:endParaRPr>
          </a:p>
        </p:txBody>
      </p:sp>
    </p:spTree>
    <p:extLst>
      <p:ext uri="{BB962C8B-B14F-4D97-AF65-F5344CB8AC3E}">
        <p14:creationId xmlns:p14="http://schemas.microsoft.com/office/powerpoint/2010/main" val="21056230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78F80B-7018-3156-8B64-B5BA5C526FF4}"/>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6B43E3CA-A79A-C43F-E7A4-F982DA1061AA}"/>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DA069294-302E-0497-3235-94CA5E7C7475}"/>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E76F631B-FB77-8A6F-E4A5-3FA2277C8D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A7918090-7EE8-F0BE-9BBF-06FD1CD1D910}"/>
              </a:ext>
            </a:extLst>
          </p:cNvPr>
          <p:cNvSpPr txBox="1"/>
          <p:nvPr/>
        </p:nvSpPr>
        <p:spPr>
          <a:xfrm>
            <a:off x="642026" y="580112"/>
            <a:ext cx="7879403" cy="5539978"/>
          </a:xfrm>
          <a:prstGeom prst="rect">
            <a:avLst/>
          </a:prstGeom>
          <a:noFill/>
        </p:spPr>
        <p:txBody>
          <a:bodyPr wrap="square" rtlCol="0">
            <a:spAutoFit/>
          </a:bodyPr>
          <a:lstStyle/>
          <a:p>
            <a:pPr marL="0" indent="0" algn="just">
              <a:lnSpc>
                <a:spcPct val="100000"/>
              </a:lnSpc>
              <a:spcBef>
                <a:spcPts val="0"/>
              </a:spcBef>
              <a:buNone/>
            </a:pPr>
            <a:endParaRPr lang="en-US" sz="1600" dirty="0">
              <a:solidFill>
                <a:srgbClr val="005EB8"/>
              </a:solidFill>
            </a:endParaRPr>
          </a:p>
          <a:p>
            <a:pPr algn="just">
              <a:lnSpc>
                <a:spcPct val="100000"/>
              </a:lnSpc>
              <a:spcBef>
                <a:spcPts val="0"/>
              </a:spcBef>
            </a:pPr>
            <a:r>
              <a:rPr lang="en-US" sz="1600" i="1" dirty="0">
                <a:solidFill>
                  <a:srgbClr val="005EB8"/>
                </a:solidFill>
              </a:rPr>
              <a:t>Green Paper on the General Principles of Food Law in the European Union</a:t>
            </a:r>
            <a:r>
              <a:rPr lang="en-US" sz="1600" dirty="0">
                <a:solidFill>
                  <a:srgbClr val="005EB8"/>
                </a:solidFill>
              </a:rPr>
              <a:t>, COM(97) 176 final</a:t>
            </a:r>
          </a:p>
          <a:p>
            <a:pPr lvl="1" algn="just">
              <a:lnSpc>
                <a:spcPct val="100000"/>
              </a:lnSpc>
              <a:spcBef>
                <a:spcPts val="0"/>
              </a:spcBef>
            </a:pPr>
            <a:r>
              <a:rPr lang="en-US" sz="1600" dirty="0">
                <a:solidFill>
                  <a:srgbClr val="005EB8"/>
                </a:solidFill>
              </a:rPr>
              <a:t>Six basic goals for Community food law: </a:t>
            </a:r>
          </a:p>
          <a:p>
            <a:pPr lvl="2" algn="just">
              <a:lnSpc>
                <a:spcPct val="100000"/>
              </a:lnSpc>
              <a:spcBef>
                <a:spcPts val="0"/>
              </a:spcBef>
            </a:pPr>
            <a:r>
              <a:rPr lang="en-US" sz="1600" dirty="0">
                <a:solidFill>
                  <a:srgbClr val="005EB8"/>
                </a:solidFill>
              </a:rPr>
              <a:t>1. </a:t>
            </a:r>
            <a:r>
              <a:rPr lang="en-US" sz="1600" b="1" u="sng" dirty="0">
                <a:solidFill>
                  <a:srgbClr val="005EB8"/>
                </a:solidFill>
              </a:rPr>
              <a:t>to ensure a high level of protection of public health, safety and the consumer</a:t>
            </a:r>
            <a:r>
              <a:rPr lang="en-US" sz="1600" dirty="0">
                <a:solidFill>
                  <a:srgbClr val="005EB8"/>
                </a:solidFill>
              </a:rPr>
              <a:t>; </a:t>
            </a:r>
          </a:p>
          <a:p>
            <a:pPr lvl="2" algn="just">
              <a:lnSpc>
                <a:spcPct val="100000"/>
              </a:lnSpc>
              <a:spcBef>
                <a:spcPts val="0"/>
              </a:spcBef>
            </a:pPr>
            <a:r>
              <a:rPr lang="en-US" sz="1600" dirty="0">
                <a:solidFill>
                  <a:srgbClr val="005EB8"/>
                </a:solidFill>
              </a:rPr>
              <a:t>2. </a:t>
            </a:r>
            <a:r>
              <a:rPr lang="en-US" sz="1600" b="1" u="sng" dirty="0">
                <a:solidFill>
                  <a:srgbClr val="005EB8"/>
                </a:solidFill>
              </a:rPr>
              <a:t>to ensure the free movement of goods within the internal market</a:t>
            </a:r>
            <a:r>
              <a:rPr lang="en-US" sz="1600" dirty="0">
                <a:solidFill>
                  <a:srgbClr val="005EB8"/>
                </a:solidFill>
              </a:rPr>
              <a:t>; </a:t>
            </a:r>
          </a:p>
          <a:p>
            <a:pPr lvl="2" algn="just">
              <a:lnSpc>
                <a:spcPct val="100000"/>
              </a:lnSpc>
              <a:spcBef>
                <a:spcPts val="0"/>
              </a:spcBef>
            </a:pPr>
            <a:r>
              <a:rPr lang="en-US" sz="1600" dirty="0">
                <a:solidFill>
                  <a:srgbClr val="005EB8"/>
                </a:solidFill>
              </a:rPr>
              <a:t>3. to ensure that the legislation is primarily based on scientific evidence and risk assessment; </a:t>
            </a:r>
          </a:p>
          <a:p>
            <a:pPr lvl="2" algn="just">
              <a:lnSpc>
                <a:spcPct val="100000"/>
              </a:lnSpc>
              <a:spcBef>
                <a:spcPts val="0"/>
              </a:spcBef>
            </a:pPr>
            <a:r>
              <a:rPr lang="en-US" sz="1600" dirty="0">
                <a:solidFill>
                  <a:srgbClr val="005EB8"/>
                </a:solidFill>
              </a:rPr>
              <a:t>4. to ensure the competitiveness of European industry and enhance its export prospects; </a:t>
            </a:r>
          </a:p>
          <a:p>
            <a:pPr lvl="2" algn="just">
              <a:lnSpc>
                <a:spcPct val="100000"/>
              </a:lnSpc>
              <a:spcBef>
                <a:spcPts val="0"/>
              </a:spcBef>
            </a:pPr>
            <a:r>
              <a:rPr lang="en-US" sz="1600" dirty="0">
                <a:solidFill>
                  <a:srgbClr val="005EB8"/>
                </a:solidFill>
              </a:rPr>
              <a:t>5. to place the primary responsibility for safe food on industry, producers and suppliers, using hazard analysis and critical control points (HACCP) type systems, which must be backed up by effective official control and enforcement; </a:t>
            </a:r>
          </a:p>
          <a:p>
            <a:pPr lvl="2" algn="just">
              <a:lnSpc>
                <a:spcPct val="100000"/>
              </a:lnSpc>
              <a:spcBef>
                <a:spcPts val="0"/>
              </a:spcBef>
            </a:pPr>
            <a:r>
              <a:rPr lang="en-US" sz="1600" dirty="0">
                <a:solidFill>
                  <a:srgbClr val="005EB8"/>
                </a:solidFill>
              </a:rPr>
              <a:t>6. to ensure the legislation is coherent, rational and user friendly. In order to achieve these goals, it is necessary to ensure that our regulatory approach covers the whole food chain "from the stable to the table". </a:t>
            </a:r>
          </a:p>
          <a:p>
            <a:pPr lvl="1" algn="just">
              <a:lnSpc>
                <a:spcPct val="100000"/>
              </a:lnSpc>
              <a:spcBef>
                <a:spcPts val="0"/>
              </a:spcBef>
            </a:pPr>
            <a:endParaRPr lang="en-US" sz="1600" dirty="0">
              <a:solidFill>
                <a:srgbClr val="005EB8"/>
              </a:solidFill>
            </a:endParaRPr>
          </a:p>
          <a:p>
            <a:pPr lvl="1" algn="just">
              <a:lnSpc>
                <a:spcPct val="100000"/>
              </a:lnSpc>
              <a:spcBef>
                <a:spcPts val="0"/>
              </a:spcBef>
            </a:pPr>
            <a:r>
              <a:rPr lang="en-US" sz="1600" dirty="0">
                <a:solidFill>
                  <a:srgbClr val="005EB8"/>
                </a:solidFill>
              </a:rPr>
              <a:t>This gives rise to two issues: </a:t>
            </a:r>
          </a:p>
          <a:p>
            <a:pPr lvl="2" algn="just">
              <a:lnSpc>
                <a:spcPct val="100000"/>
              </a:lnSpc>
              <a:spcBef>
                <a:spcPts val="0"/>
              </a:spcBef>
            </a:pPr>
            <a:r>
              <a:rPr lang="en-US" sz="1600" dirty="0">
                <a:solidFill>
                  <a:srgbClr val="005EB8"/>
                </a:solidFill>
              </a:rPr>
              <a:t>1. the extent to which primary agricultural production and the processed foodstuffs sector should be brought within the same set of general rules; </a:t>
            </a:r>
          </a:p>
          <a:p>
            <a:pPr lvl="2" algn="just">
              <a:lnSpc>
                <a:spcPct val="100000"/>
              </a:lnSpc>
              <a:spcBef>
                <a:spcPts val="0"/>
              </a:spcBef>
            </a:pPr>
            <a:r>
              <a:rPr lang="en-US" sz="1600" dirty="0">
                <a:solidFill>
                  <a:srgbClr val="005EB8"/>
                </a:solidFill>
              </a:rPr>
              <a:t>2. the principle of producers' liability for defective products to be made obligatory for primary agricultural production</a:t>
            </a:r>
            <a:endParaRPr lang="en-US" sz="1600" dirty="0">
              <a:solidFill>
                <a:srgbClr val="005EB8"/>
              </a:solidFill>
              <a:sym typeface="Wingdings" panose="05000000000000000000" pitchFamily="2" charset="2"/>
            </a:endParaRPr>
          </a:p>
          <a:p>
            <a:pPr algn="just">
              <a:lnSpc>
                <a:spcPct val="100000"/>
              </a:lnSpc>
              <a:spcBef>
                <a:spcPts val="0"/>
              </a:spcBef>
            </a:pPr>
            <a:endParaRPr lang="en-US" dirty="0">
              <a:solidFill>
                <a:srgbClr val="005EB8"/>
              </a:solidFill>
            </a:endParaRPr>
          </a:p>
        </p:txBody>
      </p:sp>
    </p:spTree>
    <p:extLst>
      <p:ext uri="{BB962C8B-B14F-4D97-AF65-F5344CB8AC3E}">
        <p14:creationId xmlns:p14="http://schemas.microsoft.com/office/powerpoint/2010/main" val="35506042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D63F3F-1FAC-04F5-4AA2-82EF71E4546D}"/>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8FC31E8B-F7E1-227E-590A-9C439E0D6EA4}"/>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001BCF8B-0DDF-C5E0-64C4-C7712136458B}"/>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1EE44558-2847-BC6A-CE7A-D62A74EC0E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1740CBCB-B462-0FD9-2FA4-62C20FFF3246}"/>
              </a:ext>
            </a:extLst>
          </p:cNvPr>
          <p:cNvSpPr txBox="1"/>
          <p:nvPr/>
        </p:nvSpPr>
        <p:spPr>
          <a:xfrm>
            <a:off x="642026" y="580112"/>
            <a:ext cx="7879403" cy="5632311"/>
          </a:xfrm>
          <a:prstGeom prst="rect">
            <a:avLst/>
          </a:prstGeom>
          <a:noFill/>
        </p:spPr>
        <p:txBody>
          <a:bodyPr wrap="square" rtlCol="0">
            <a:spAutoFit/>
          </a:bodyPr>
          <a:lstStyle/>
          <a:p>
            <a:pPr algn="just">
              <a:lnSpc>
                <a:spcPct val="100000"/>
              </a:lnSpc>
              <a:spcBef>
                <a:spcPts val="0"/>
              </a:spcBef>
            </a:pPr>
            <a:r>
              <a:rPr lang="en-US" i="1" dirty="0">
                <a:solidFill>
                  <a:srgbClr val="005EB8"/>
                </a:solidFill>
              </a:rPr>
              <a:t>White Paper on Food Safety</a:t>
            </a:r>
            <a:r>
              <a:rPr lang="en-US" dirty="0">
                <a:solidFill>
                  <a:srgbClr val="005EB8"/>
                </a:solidFill>
              </a:rPr>
              <a:t>, COM(1999) 719 final</a:t>
            </a:r>
          </a:p>
          <a:p>
            <a:pPr marL="285750" indent="-285750" algn="just">
              <a:buFont typeface="Arial" panose="020B0604020202020204" pitchFamily="34" charset="0"/>
              <a:buChar char="•"/>
            </a:pPr>
            <a:r>
              <a:rPr lang="en-US" dirty="0">
                <a:solidFill>
                  <a:srgbClr val="005EB8"/>
                </a:solidFill>
              </a:rPr>
              <a:t>Food safety policy must be based on a comprehensive, integrated approach</a:t>
            </a:r>
          </a:p>
          <a:p>
            <a:pPr marL="285750" indent="-285750" algn="just">
              <a:buFont typeface="Arial" panose="020B0604020202020204" pitchFamily="34" charset="0"/>
              <a:buChar char="•"/>
            </a:pPr>
            <a:r>
              <a:rPr lang="en-US" dirty="0">
                <a:solidFill>
                  <a:srgbClr val="005EB8"/>
                </a:solidFill>
              </a:rPr>
              <a:t>The pillars of food safety contained in this White Paper (scientific advice, data collection and analysis, regulatory and control aspects as well as consumer information) must form a seamless whole to achieve this integrated approach</a:t>
            </a:r>
          </a:p>
          <a:p>
            <a:pPr marL="285750" indent="-285750" algn="just">
              <a:buFont typeface="Arial" panose="020B0604020202020204" pitchFamily="34" charset="0"/>
              <a:buChar char="•"/>
            </a:pPr>
            <a:r>
              <a:rPr lang="en-US" b="1" u="sng" dirty="0">
                <a:solidFill>
                  <a:srgbClr val="005EB8"/>
                </a:solidFill>
              </a:rPr>
              <a:t>Responsibility of feed manufacturers, farmers and food operators for food safety</a:t>
            </a:r>
          </a:p>
          <a:p>
            <a:pPr marL="285750" indent="-285750" algn="just">
              <a:buFont typeface="Arial" panose="020B0604020202020204" pitchFamily="34" charset="0"/>
              <a:buChar char="•"/>
            </a:pPr>
            <a:r>
              <a:rPr lang="en-US" b="1" u="sng" dirty="0">
                <a:solidFill>
                  <a:srgbClr val="005EB8"/>
                </a:solidFill>
              </a:rPr>
              <a:t>Traceability of feed, food, and their ingredients</a:t>
            </a:r>
          </a:p>
          <a:p>
            <a:pPr marL="285750" indent="-285750" algn="just">
              <a:buFont typeface="Arial" panose="020B0604020202020204" pitchFamily="34" charset="0"/>
              <a:buChar char="•"/>
            </a:pPr>
            <a:r>
              <a:rPr lang="en-US" b="1" u="sng" dirty="0">
                <a:solidFill>
                  <a:srgbClr val="005EB8"/>
                </a:solidFill>
              </a:rPr>
              <a:t>Risk analysis</a:t>
            </a:r>
            <a:r>
              <a:rPr lang="en-US" dirty="0">
                <a:solidFill>
                  <a:srgbClr val="005EB8"/>
                </a:solidFill>
              </a:rPr>
              <a:t> must form the foundation on which food safety policy is based. The EU must base its food policy on the application of the three components of risk analysis: risk assessment (scientific advice and information analysis) risk management (regulation and control) and risk communication</a:t>
            </a:r>
          </a:p>
          <a:p>
            <a:pPr marL="285750" indent="-285750" algn="just">
              <a:buFont typeface="Arial" panose="020B0604020202020204" pitchFamily="34" charset="0"/>
              <a:buChar char="•"/>
            </a:pPr>
            <a:r>
              <a:rPr lang="en-US" dirty="0">
                <a:solidFill>
                  <a:srgbClr val="005EB8"/>
                </a:solidFill>
              </a:rPr>
              <a:t>Where appropriate, the precautionary principle will be applied in risk management decisions</a:t>
            </a:r>
          </a:p>
          <a:p>
            <a:pPr marL="285750" indent="-285750" algn="just">
              <a:buFont typeface="Arial" panose="020B0604020202020204" pitchFamily="34" charset="0"/>
              <a:buChar char="•"/>
            </a:pPr>
            <a:r>
              <a:rPr lang="en-US" b="1" u="sng" dirty="0">
                <a:solidFill>
                  <a:srgbClr val="005EB8"/>
                </a:solidFill>
              </a:rPr>
              <a:t>Establishing a European Food Authority:</a:t>
            </a:r>
            <a:r>
              <a:rPr lang="en-US" dirty="0">
                <a:solidFill>
                  <a:srgbClr val="005EB8"/>
                </a:solidFill>
              </a:rPr>
              <a:t> to ensure a high level of consumer protection through which consumer confidence can be restored and maintained</a:t>
            </a:r>
          </a:p>
          <a:p>
            <a:pPr marL="285750" indent="-285750" algn="just">
              <a:buFont typeface="Arial" panose="020B0604020202020204" pitchFamily="34" charset="0"/>
              <a:buChar char="•"/>
            </a:pPr>
            <a:r>
              <a:rPr lang="en-US" b="1" u="sng" dirty="0">
                <a:solidFill>
                  <a:srgbClr val="005EB8"/>
                </a:solidFill>
              </a:rPr>
              <a:t>Action Plan on Food Safety: among other things, Proposal for a General Food Law Directive</a:t>
            </a:r>
          </a:p>
          <a:p>
            <a:pPr algn="just">
              <a:lnSpc>
                <a:spcPct val="100000"/>
              </a:lnSpc>
              <a:spcBef>
                <a:spcPts val="0"/>
              </a:spcBef>
            </a:pPr>
            <a:endParaRPr lang="en-US" dirty="0">
              <a:solidFill>
                <a:srgbClr val="005EB8"/>
              </a:solidFill>
            </a:endParaRPr>
          </a:p>
        </p:txBody>
      </p:sp>
    </p:spTree>
    <p:extLst>
      <p:ext uri="{BB962C8B-B14F-4D97-AF65-F5344CB8AC3E}">
        <p14:creationId xmlns:p14="http://schemas.microsoft.com/office/powerpoint/2010/main" val="41044127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FB1B0F-E00D-32B1-C0E7-0A7E3A84AEE3}"/>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28010BF5-AA6D-CB8B-2B47-58ACF898178C}"/>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ADC9BDE9-57F7-D0AF-F38F-2D93CB252F21}"/>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81031489-82AF-3052-CC58-3B4E450921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044BE60E-2565-4736-FC56-85E56DAF1338}"/>
              </a:ext>
            </a:extLst>
          </p:cNvPr>
          <p:cNvSpPr txBox="1"/>
          <p:nvPr/>
        </p:nvSpPr>
        <p:spPr>
          <a:xfrm>
            <a:off x="642026" y="580112"/>
            <a:ext cx="7879403" cy="5355312"/>
          </a:xfrm>
          <a:prstGeom prst="rect">
            <a:avLst/>
          </a:prstGeom>
          <a:noFill/>
        </p:spPr>
        <p:txBody>
          <a:bodyPr wrap="square" rtlCol="0">
            <a:spAutoFit/>
          </a:bodyPr>
          <a:lstStyle/>
          <a:p>
            <a:pPr algn="just">
              <a:lnSpc>
                <a:spcPct val="100000"/>
              </a:lnSpc>
              <a:spcBef>
                <a:spcPts val="0"/>
              </a:spcBef>
            </a:pPr>
            <a:endParaRPr lang="en-US" sz="1800" dirty="0">
              <a:solidFill>
                <a:srgbClr val="005EB8"/>
              </a:solidFill>
            </a:endParaRPr>
          </a:p>
          <a:p>
            <a:pPr algn="just">
              <a:lnSpc>
                <a:spcPct val="100000"/>
              </a:lnSpc>
              <a:spcBef>
                <a:spcPts val="0"/>
              </a:spcBef>
            </a:pPr>
            <a:r>
              <a:rPr lang="en-US" sz="1800" dirty="0">
                <a:solidFill>
                  <a:srgbClr val="005EB8"/>
                </a:solidFill>
              </a:rPr>
              <a:t>Regulation 178/2002 (General Food Law)</a:t>
            </a:r>
          </a:p>
          <a:p>
            <a:pPr algn="just">
              <a:lnSpc>
                <a:spcPct val="100000"/>
              </a:lnSpc>
              <a:spcBef>
                <a:spcPts val="0"/>
              </a:spcBef>
            </a:pPr>
            <a:endParaRPr lang="en-US" sz="1800" dirty="0">
              <a:solidFill>
                <a:srgbClr val="005EB8"/>
              </a:solidFill>
            </a:endParaRPr>
          </a:p>
          <a:p>
            <a:pPr algn="just">
              <a:lnSpc>
                <a:spcPct val="100000"/>
              </a:lnSpc>
              <a:spcBef>
                <a:spcPts val="0"/>
              </a:spcBef>
            </a:pPr>
            <a:r>
              <a:rPr lang="en-US" sz="1800" dirty="0">
                <a:solidFill>
                  <a:srgbClr val="005EB8"/>
                </a:solidFill>
              </a:rPr>
              <a:t>Regulations 852-854/2004 (Hygiene Package)</a:t>
            </a:r>
          </a:p>
          <a:p>
            <a:pPr algn="just">
              <a:lnSpc>
                <a:spcPct val="100000"/>
              </a:lnSpc>
              <a:spcBef>
                <a:spcPts val="0"/>
              </a:spcBef>
            </a:pPr>
            <a:endParaRPr lang="en-US" sz="1800" dirty="0">
              <a:solidFill>
                <a:srgbClr val="005EB8"/>
              </a:solidFill>
            </a:endParaRPr>
          </a:p>
          <a:p>
            <a:pPr algn="just">
              <a:lnSpc>
                <a:spcPct val="100000"/>
              </a:lnSpc>
              <a:spcBef>
                <a:spcPts val="0"/>
              </a:spcBef>
            </a:pPr>
            <a:r>
              <a:rPr lang="en-US" sz="1800" dirty="0">
                <a:solidFill>
                  <a:srgbClr val="005EB8"/>
                </a:solidFill>
              </a:rPr>
              <a:t>Regulation 882/2004 (Official controls)</a:t>
            </a:r>
          </a:p>
          <a:p>
            <a:pPr algn="just">
              <a:lnSpc>
                <a:spcPct val="100000"/>
              </a:lnSpc>
              <a:spcBef>
                <a:spcPts val="0"/>
              </a:spcBef>
            </a:pPr>
            <a:endParaRPr lang="en-US" sz="1800" dirty="0">
              <a:solidFill>
                <a:srgbClr val="005EB8"/>
              </a:solidFill>
            </a:endParaRPr>
          </a:p>
          <a:p>
            <a:pPr algn="just">
              <a:lnSpc>
                <a:spcPct val="100000"/>
              </a:lnSpc>
              <a:spcBef>
                <a:spcPts val="0"/>
              </a:spcBef>
            </a:pPr>
            <a:r>
              <a:rPr lang="en-US" sz="1800" dirty="0">
                <a:solidFill>
                  <a:srgbClr val="005EB8"/>
                </a:solidFill>
              </a:rPr>
              <a:t>Regulation 1935/2004 (Food contact materials)</a:t>
            </a:r>
          </a:p>
          <a:p>
            <a:pPr algn="just">
              <a:lnSpc>
                <a:spcPct val="100000"/>
              </a:lnSpc>
              <a:spcBef>
                <a:spcPts val="0"/>
              </a:spcBef>
            </a:pPr>
            <a:endParaRPr lang="en-US" sz="1800" dirty="0">
              <a:solidFill>
                <a:srgbClr val="005EB8"/>
              </a:solidFill>
            </a:endParaRPr>
          </a:p>
          <a:p>
            <a:pPr algn="just">
              <a:lnSpc>
                <a:spcPct val="100000"/>
              </a:lnSpc>
              <a:spcBef>
                <a:spcPts val="0"/>
              </a:spcBef>
            </a:pPr>
            <a:r>
              <a:rPr lang="en-US" sz="1800" dirty="0">
                <a:solidFill>
                  <a:srgbClr val="005EB8"/>
                </a:solidFill>
              </a:rPr>
              <a:t>Regulation 1924/2006 (Nutrition and health claims)</a:t>
            </a:r>
          </a:p>
          <a:p>
            <a:pPr algn="just">
              <a:lnSpc>
                <a:spcPct val="100000"/>
              </a:lnSpc>
              <a:spcBef>
                <a:spcPts val="0"/>
              </a:spcBef>
            </a:pPr>
            <a:endParaRPr lang="en-US" sz="1800" dirty="0">
              <a:solidFill>
                <a:srgbClr val="005EB8"/>
              </a:solidFill>
            </a:endParaRPr>
          </a:p>
          <a:p>
            <a:pPr algn="just">
              <a:lnSpc>
                <a:spcPct val="100000"/>
              </a:lnSpc>
              <a:spcBef>
                <a:spcPts val="0"/>
              </a:spcBef>
            </a:pPr>
            <a:r>
              <a:rPr lang="en-US" sz="1800" dirty="0">
                <a:solidFill>
                  <a:srgbClr val="005EB8"/>
                </a:solidFill>
              </a:rPr>
              <a:t>Regulations 1331-1334/2008 on additives, </a:t>
            </a:r>
            <a:r>
              <a:rPr lang="en-US" sz="1800" dirty="0" err="1">
                <a:solidFill>
                  <a:srgbClr val="005EB8"/>
                </a:solidFill>
              </a:rPr>
              <a:t>flavourings</a:t>
            </a:r>
            <a:r>
              <a:rPr lang="en-US" sz="1800" dirty="0">
                <a:solidFill>
                  <a:srgbClr val="005EB8"/>
                </a:solidFill>
              </a:rPr>
              <a:t>, and enzymes</a:t>
            </a:r>
          </a:p>
          <a:p>
            <a:pPr algn="just">
              <a:lnSpc>
                <a:spcPct val="100000"/>
              </a:lnSpc>
              <a:spcBef>
                <a:spcPts val="0"/>
              </a:spcBef>
            </a:pPr>
            <a:endParaRPr lang="en-US" sz="1800" dirty="0">
              <a:solidFill>
                <a:srgbClr val="005EB8"/>
              </a:solidFill>
            </a:endParaRPr>
          </a:p>
          <a:p>
            <a:pPr algn="just">
              <a:lnSpc>
                <a:spcPct val="100000"/>
              </a:lnSpc>
              <a:spcBef>
                <a:spcPts val="0"/>
              </a:spcBef>
            </a:pPr>
            <a:r>
              <a:rPr lang="en-US" sz="1800" dirty="0">
                <a:solidFill>
                  <a:srgbClr val="005EB8"/>
                </a:solidFill>
              </a:rPr>
              <a:t>Regulation 1169/2011 on food information to consumers</a:t>
            </a:r>
          </a:p>
          <a:p>
            <a:pPr algn="just">
              <a:lnSpc>
                <a:spcPct val="100000"/>
              </a:lnSpc>
              <a:spcBef>
                <a:spcPts val="0"/>
              </a:spcBef>
            </a:pPr>
            <a:endParaRPr lang="en-US" sz="1800" dirty="0">
              <a:solidFill>
                <a:srgbClr val="005EB8"/>
              </a:solidFill>
            </a:endParaRPr>
          </a:p>
          <a:p>
            <a:pPr algn="just">
              <a:lnSpc>
                <a:spcPct val="100000"/>
              </a:lnSpc>
              <a:spcBef>
                <a:spcPts val="0"/>
              </a:spcBef>
            </a:pPr>
            <a:r>
              <a:rPr lang="en-US" sz="1800" dirty="0">
                <a:solidFill>
                  <a:srgbClr val="005EB8"/>
                </a:solidFill>
              </a:rPr>
              <a:t>Regulation 2015/2283 on novel foods</a:t>
            </a:r>
          </a:p>
          <a:p>
            <a:pPr algn="just">
              <a:lnSpc>
                <a:spcPct val="100000"/>
              </a:lnSpc>
              <a:spcBef>
                <a:spcPts val="0"/>
              </a:spcBef>
            </a:pPr>
            <a:endParaRPr lang="en-US" sz="1800" dirty="0">
              <a:solidFill>
                <a:srgbClr val="005EB8"/>
              </a:solidFill>
            </a:endParaRPr>
          </a:p>
          <a:p>
            <a:pPr algn="just">
              <a:lnSpc>
                <a:spcPct val="100000"/>
              </a:lnSpc>
              <a:spcBef>
                <a:spcPts val="0"/>
              </a:spcBef>
            </a:pPr>
            <a:r>
              <a:rPr lang="en-US" sz="1800" dirty="0">
                <a:solidFill>
                  <a:srgbClr val="005EB8"/>
                </a:solidFill>
              </a:rPr>
              <a:t>Regulation 2017/625 on official controls including food fraud</a:t>
            </a:r>
          </a:p>
          <a:p>
            <a:pPr algn="just">
              <a:lnSpc>
                <a:spcPct val="100000"/>
              </a:lnSpc>
              <a:spcBef>
                <a:spcPts val="0"/>
              </a:spcBef>
            </a:pPr>
            <a:endParaRPr lang="en-US" dirty="0">
              <a:solidFill>
                <a:srgbClr val="005EB8"/>
              </a:solidFill>
            </a:endParaRPr>
          </a:p>
        </p:txBody>
      </p:sp>
    </p:spTree>
    <p:extLst>
      <p:ext uri="{BB962C8B-B14F-4D97-AF65-F5344CB8AC3E}">
        <p14:creationId xmlns:p14="http://schemas.microsoft.com/office/powerpoint/2010/main" val="1200409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A092FC-0ED4-ED57-8D83-E443FA04F309}"/>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49EE73C1-C34C-74FB-CB5D-8EA7F2AB744F}"/>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C9C32076-8C27-8982-B658-4A3B0583F689}"/>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23F3124E-8FE1-9AD6-9F64-4AFAECBA99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E726455A-9898-F408-783D-22CE5D5D81B5}"/>
              </a:ext>
            </a:extLst>
          </p:cNvPr>
          <p:cNvSpPr txBox="1"/>
          <p:nvPr/>
        </p:nvSpPr>
        <p:spPr>
          <a:xfrm>
            <a:off x="437745" y="800884"/>
            <a:ext cx="8317149" cy="4985980"/>
          </a:xfrm>
          <a:prstGeom prst="rect">
            <a:avLst/>
          </a:prstGeom>
          <a:noFill/>
        </p:spPr>
        <p:txBody>
          <a:bodyPr wrap="square" rtlCol="0">
            <a:spAutoFit/>
          </a:bodyPr>
          <a:lstStyle/>
          <a:p>
            <a:pPr algn="ctr">
              <a:lnSpc>
                <a:spcPct val="100000"/>
              </a:lnSpc>
              <a:spcBef>
                <a:spcPts val="0"/>
              </a:spcBef>
            </a:pPr>
            <a:r>
              <a:rPr lang="it-IT" sz="3000" b="1" dirty="0" err="1">
                <a:solidFill>
                  <a:srgbClr val="005EB8"/>
                </a:solidFill>
              </a:rPr>
              <a:t>EU’s</a:t>
            </a:r>
            <a:r>
              <a:rPr lang="it-IT" sz="3000" b="1" dirty="0">
                <a:solidFill>
                  <a:srgbClr val="005EB8"/>
                </a:solidFill>
              </a:rPr>
              <a:t> </a:t>
            </a:r>
            <a:r>
              <a:rPr lang="it-IT" sz="3000" b="1" dirty="0" err="1">
                <a:solidFill>
                  <a:srgbClr val="005EB8"/>
                </a:solidFill>
              </a:rPr>
              <a:t>objectives</a:t>
            </a:r>
            <a:r>
              <a:rPr lang="it-IT" sz="3000" b="1" dirty="0">
                <a:solidFill>
                  <a:srgbClr val="005EB8"/>
                </a:solidFill>
              </a:rPr>
              <a:t> (</a:t>
            </a:r>
            <a:r>
              <a:rPr lang="it-IT" sz="3000" b="1" dirty="0" err="1">
                <a:solidFill>
                  <a:srgbClr val="005EB8"/>
                </a:solidFill>
              </a:rPr>
              <a:t>Article</a:t>
            </a:r>
            <a:r>
              <a:rPr lang="it-IT" sz="3000" b="1" dirty="0">
                <a:solidFill>
                  <a:srgbClr val="005EB8"/>
                </a:solidFill>
              </a:rPr>
              <a:t> 3 TEU)</a:t>
            </a:r>
          </a:p>
          <a:p>
            <a:pPr algn="just">
              <a:lnSpc>
                <a:spcPct val="100000"/>
              </a:lnSpc>
              <a:spcBef>
                <a:spcPts val="0"/>
              </a:spcBef>
            </a:pPr>
            <a:endParaRPr lang="it-IT" dirty="0">
              <a:solidFill>
                <a:srgbClr val="005EB8"/>
              </a:solidFill>
            </a:endParaRPr>
          </a:p>
          <a:p>
            <a:pPr lvl="1" algn="just">
              <a:lnSpc>
                <a:spcPct val="100000"/>
              </a:lnSpc>
              <a:spcBef>
                <a:spcPts val="0"/>
              </a:spcBef>
            </a:pPr>
            <a:r>
              <a:rPr lang="en-US" dirty="0">
                <a:solidFill>
                  <a:srgbClr val="005EB8"/>
                </a:solidFill>
              </a:rPr>
              <a:t>The Union's aim is to promote peace, its values and the well-being of its peoples. </a:t>
            </a:r>
          </a:p>
          <a:p>
            <a:pPr lvl="1" algn="just">
              <a:lnSpc>
                <a:spcPct val="100000"/>
              </a:lnSpc>
              <a:spcBef>
                <a:spcPts val="0"/>
              </a:spcBef>
            </a:pPr>
            <a:r>
              <a:rPr lang="en-US" dirty="0">
                <a:solidFill>
                  <a:srgbClr val="005EB8"/>
                </a:solidFill>
              </a:rPr>
              <a:t>The Union shall offer its citizens an area of freedom, security and justice (…)</a:t>
            </a:r>
          </a:p>
          <a:p>
            <a:pPr lvl="1" algn="just">
              <a:lnSpc>
                <a:spcPct val="100000"/>
              </a:lnSpc>
              <a:spcBef>
                <a:spcPts val="0"/>
              </a:spcBef>
            </a:pPr>
            <a:r>
              <a:rPr lang="en-US" dirty="0">
                <a:solidFill>
                  <a:srgbClr val="005EB8"/>
                </a:solidFill>
              </a:rPr>
              <a:t>The Union shall establish an </a:t>
            </a:r>
            <a:r>
              <a:rPr lang="en-US" b="1" u="sng" dirty="0">
                <a:solidFill>
                  <a:srgbClr val="005EB8"/>
                </a:solidFill>
              </a:rPr>
              <a:t>internal market</a:t>
            </a:r>
            <a:r>
              <a:rPr lang="en-US" dirty="0">
                <a:solidFill>
                  <a:srgbClr val="005EB8"/>
                </a:solidFill>
              </a:rPr>
              <a:t>. It shall work for the </a:t>
            </a:r>
            <a:r>
              <a:rPr lang="en-US" b="1" u="sng" dirty="0">
                <a:solidFill>
                  <a:srgbClr val="005EB8"/>
                </a:solidFill>
              </a:rPr>
              <a:t>sustainable development of Europe </a:t>
            </a:r>
            <a:r>
              <a:rPr lang="en-US" dirty="0">
                <a:solidFill>
                  <a:srgbClr val="005EB8"/>
                </a:solidFill>
              </a:rPr>
              <a:t>based on balanced economic growth and price stability, a highly competitive social market economy, aiming at full employment and social progress, and a </a:t>
            </a:r>
            <a:r>
              <a:rPr lang="en-US" b="1" u="sng" dirty="0">
                <a:solidFill>
                  <a:srgbClr val="005EB8"/>
                </a:solidFill>
              </a:rPr>
              <a:t>high level of protection and improvement of the quality of the environment</a:t>
            </a:r>
            <a:r>
              <a:rPr lang="en-US" dirty="0">
                <a:solidFill>
                  <a:srgbClr val="005EB8"/>
                </a:solidFill>
              </a:rPr>
              <a:t>. It shall promote scientific and technological advance (…)</a:t>
            </a:r>
          </a:p>
          <a:p>
            <a:pPr lvl="1" algn="just">
              <a:lnSpc>
                <a:spcPct val="100000"/>
              </a:lnSpc>
              <a:spcBef>
                <a:spcPts val="0"/>
              </a:spcBef>
            </a:pPr>
            <a:r>
              <a:rPr lang="en-US" dirty="0">
                <a:solidFill>
                  <a:srgbClr val="005EB8"/>
                </a:solidFill>
              </a:rPr>
              <a:t>The Union shall establish an economic and monetary union whose currency is the euro. </a:t>
            </a:r>
          </a:p>
          <a:p>
            <a:pPr lvl="1" algn="just">
              <a:lnSpc>
                <a:spcPct val="100000"/>
              </a:lnSpc>
              <a:spcBef>
                <a:spcPts val="0"/>
              </a:spcBef>
            </a:pPr>
            <a:r>
              <a:rPr lang="en-US" dirty="0">
                <a:solidFill>
                  <a:srgbClr val="005EB8"/>
                </a:solidFill>
              </a:rPr>
              <a:t>In its relations with the wider world, the Union shall uphold and promote its values and interests and contribute to the protection of its citizens. It shall contribute to peace, security, the </a:t>
            </a:r>
            <a:r>
              <a:rPr lang="en-US" b="1" u="sng" dirty="0">
                <a:solidFill>
                  <a:srgbClr val="005EB8"/>
                </a:solidFill>
              </a:rPr>
              <a:t>sustainable development of the Earth</a:t>
            </a:r>
            <a:r>
              <a:rPr lang="en-US" dirty="0">
                <a:solidFill>
                  <a:srgbClr val="005EB8"/>
                </a:solidFill>
              </a:rPr>
              <a:t>, solidarity and mutual respect among peoples, free and fair trade, eradication of poverty and the protection of human rights (…)</a:t>
            </a:r>
            <a:endParaRPr lang="it-IT" dirty="0">
              <a:solidFill>
                <a:srgbClr val="005EB8"/>
              </a:solidFill>
            </a:endParaRPr>
          </a:p>
          <a:p>
            <a:pPr algn="ctr"/>
            <a:endParaRPr lang="it-IT" dirty="0">
              <a:solidFill>
                <a:srgbClr val="005EB8"/>
              </a:solidFill>
            </a:endParaRPr>
          </a:p>
        </p:txBody>
      </p:sp>
    </p:spTree>
    <p:extLst>
      <p:ext uri="{BB962C8B-B14F-4D97-AF65-F5344CB8AC3E}">
        <p14:creationId xmlns:p14="http://schemas.microsoft.com/office/powerpoint/2010/main" val="40203215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F9942E-EF6F-A46E-DA67-E9101D35BA31}"/>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CE0564A8-0FA6-5F33-475C-1A336B2F64B7}"/>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0EC8F239-A3A6-4B07-8D12-2638D3B4C591}"/>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59E1B1CF-BBEE-5187-2F20-24A74E86BD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D9528206-66AC-4D99-2EF8-E1EA78131CA7}"/>
              </a:ext>
            </a:extLst>
          </p:cNvPr>
          <p:cNvSpPr txBox="1"/>
          <p:nvPr/>
        </p:nvSpPr>
        <p:spPr>
          <a:xfrm>
            <a:off x="642026" y="580112"/>
            <a:ext cx="7879403" cy="5262979"/>
          </a:xfrm>
          <a:prstGeom prst="rect">
            <a:avLst/>
          </a:prstGeom>
          <a:noFill/>
        </p:spPr>
        <p:txBody>
          <a:bodyPr wrap="square" rtlCol="0">
            <a:spAutoFit/>
          </a:bodyPr>
          <a:lstStyle/>
          <a:p>
            <a:pPr algn="just">
              <a:lnSpc>
                <a:spcPct val="100000"/>
              </a:lnSpc>
              <a:spcBef>
                <a:spcPts val="0"/>
              </a:spcBef>
            </a:pPr>
            <a:r>
              <a:rPr lang="en-US" sz="1600" dirty="0">
                <a:solidFill>
                  <a:srgbClr val="005EB8"/>
                </a:solidFill>
              </a:rPr>
              <a:t>Regulation (EC) No 178/2002 of the European Parliament and of the Council of 28 January 2002 laying down the general principles and requirements of food law, establishing the European Food Safety Authority and laying down procedures in matters of food safety</a:t>
            </a:r>
          </a:p>
          <a:p>
            <a:pPr lvl="1" algn="just">
              <a:lnSpc>
                <a:spcPct val="100000"/>
              </a:lnSpc>
              <a:spcBef>
                <a:spcPts val="0"/>
              </a:spcBef>
            </a:pPr>
            <a:endParaRPr lang="en-US" sz="1600" b="1" u="sng" dirty="0">
              <a:solidFill>
                <a:srgbClr val="005EB8"/>
              </a:solidFill>
            </a:endParaRPr>
          </a:p>
          <a:p>
            <a:pPr lvl="1" algn="just">
              <a:lnSpc>
                <a:spcPct val="100000"/>
              </a:lnSpc>
              <a:spcBef>
                <a:spcPts val="0"/>
              </a:spcBef>
            </a:pPr>
            <a:r>
              <a:rPr lang="en-US" sz="1600" b="1" u="sng" dirty="0">
                <a:solidFill>
                  <a:srgbClr val="005EB8"/>
                </a:solidFill>
              </a:rPr>
              <a:t>‘Food law’ means the laws, regulations and administrative provisions governing food in general, and food safety in particular, whether at Community or national level; it covers any stage of production, processing and distribution of food, and also of feed produced for, or fed to, food-producing animals</a:t>
            </a:r>
          </a:p>
          <a:p>
            <a:pPr lvl="1" algn="just">
              <a:lnSpc>
                <a:spcPct val="100000"/>
              </a:lnSpc>
              <a:spcBef>
                <a:spcPts val="0"/>
              </a:spcBef>
            </a:pPr>
            <a:endParaRPr lang="en-US" sz="1600" b="1" u="sng" dirty="0">
              <a:solidFill>
                <a:srgbClr val="005EB8"/>
              </a:solidFill>
            </a:endParaRPr>
          </a:p>
          <a:p>
            <a:pPr lvl="1" algn="just">
              <a:lnSpc>
                <a:spcPct val="100000"/>
              </a:lnSpc>
              <a:spcBef>
                <a:spcPts val="0"/>
              </a:spcBef>
            </a:pPr>
            <a:r>
              <a:rPr lang="en-US" sz="1600" b="1" u="sng" dirty="0">
                <a:solidFill>
                  <a:srgbClr val="005EB8"/>
                </a:solidFill>
              </a:rPr>
              <a:t>Definition of Food:</a:t>
            </a:r>
          </a:p>
          <a:p>
            <a:pPr lvl="2" algn="just">
              <a:lnSpc>
                <a:spcPct val="100000"/>
              </a:lnSpc>
              <a:spcBef>
                <a:spcPts val="0"/>
              </a:spcBef>
            </a:pPr>
            <a:r>
              <a:rPr lang="en-US" sz="1600" b="1" u="sng" dirty="0">
                <a:solidFill>
                  <a:srgbClr val="005EB8"/>
                </a:solidFill>
              </a:rPr>
              <a:t>‘Food’ (or ‘foodstuff’) means any substance or product, whether processed, partially processed or unprocessed, intended to be, or reasonably expected to be ingested by humans.</a:t>
            </a:r>
          </a:p>
          <a:p>
            <a:pPr lvl="2" algn="just">
              <a:lnSpc>
                <a:spcPct val="100000"/>
              </a:lnSpc>
              <a:spcBef>
                <a:spcPts val="0"/>
              </a:spcBef>
            </a:pPr>
            <a:r>
              <a:rPr lang="en-US" sz="1600" b="1" u="sng" dirty="0">
                <a:solidFill>
                  <a:srgbClr val="005EB8"/>
                </a:solidFill>
              </a:rPr>
              <a:t>‘Food’ includes drink, chewing gum and any substance, including water, intentionally incorporated into the food during its manufacture, preparation or treatment</a:t>
            </a:r>
          </a:p>
          <a:p>
            <a:pPr lvl="2" algn="just">
              <a:lnSpc>
                <a:spcPct val="100000"/>
              </a:lnSpc>
              <a:spcBef>
                <a:spcPts val="0"/>
              </a:spcBef>
            </a:pPr>
            <a:endParaRPr lang="en-US" sz="1600" b="1" u="sng" dirty="0">
              <a:solidFill>
                <a:srgbClr val="005EB8"/>
              </a:solidFill>
            </a:endParaRPr>
          </a:p>
          <a:p>
            <a:pPr lvl="1" algn="just">
              <a:lnSpc>
                <a:spcPct val="100000"/>
              </a:lnSpc>
              <a:spcBef>
                <a:spcPts val="0"/>
              </a:spcBef>
            </a:pPr>
            <a:r>
              <a:rPr lang="en-US" sz="1600" b="1" u="sng" dirty="0">
                <a:solidFill>
                  <a:srgbClr val="005EB8"/>
                </a:solidFill>
              </a:rPr>
              <a:t>‘Food’ shall not include: (a) feed; (b) live animals unless they are prepared for placing on the market for human consumption; (c) plants prior to harvesting; (d) medicinal products; (e) cosmetics; (f) tobacco and tobacco products; (g) narcotic or psychotropic substances; (h) residues and contaminants</a:t>
            </a:r>
          </a:p>
        </p:txBody>
      </p:sp>
    </p:spTree>
    <p:extLst>
      <p:ext uri="{BB962C8B-B14F-4D97-AF65-F5344CB8AC3E}">
        <p14:creationId xmlns:p14="http://schemas.microsoft.com/office/powerpoint/2010/main" val="23567874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2BB9D5-177A-6FBA-CA7D-F0AF253F997C}"/>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DBCE6DF3-E407-9107-08EC-73B88AE841D5}"/>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B0C3225C-9ADB-3B0C-6981-DB23D243B9AE}"/>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4E9241EA-DCB3-A600-A5E4-11F366EB49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CAC5F07E-83F9-1191-F1B1-D8F042461505}"/>
              </a:ext>
            </a:extLst>
          </p:cNvPr>
          <p:cNvSpPr txBox="1"/>
          <p:nvPr/>
        </p:nvSpPr>
        <p:spPr>
          <a:xfrm>
            <a:off x="642026" y="823303"/>
            <a:ext cx="7879403" cy="4801314"/>
          </a:xfrm>
          <a:prstGeom prst="rect">
            <a:avLst/>
          </a:prstGeom>
          <a:noFill/>
        </p:spPr>
        <p:txBody>
          <a:bodyPr wrap="square" rtlCol="0">
            <a:spAutoFit/>
          </a:bodyPr>
          <a:lstStyle/>
          <a:p>
            <a:pPr algn="just">
              <a:lnSpc>
                <a:spcPct val="100000"/>
              </a:lnSpc>
              <a:spcBef>
                <a:spcPts val="0"/>
              </a:spcBef>
            </a:pPr>
            <a:endParaRPr lang="en-US" sz="1700" dirty="0">
              <a:solidFill>
                <a:srgbClr val="005EB8"/>
              </a:solidFill>
            </a:endParaRPr>
          </a:p>
          <a:p>
            <a:pPr algn="just">
              <a:lnSpc>
                <a:spcPct val="100000"/>
              </a:lnSpc>
              <a:spcBef>
                <a:spcPts val="0"/>
              </a:spcBef>
            </a:pPr>
            <a:r>
              <a:rPr lang="en-US" sz="1700" dirty="0">
                <a:solidFill>
                  <a:srgbClr val="005EB8"/>
                </a:solidFill>
              </a:rPr>
              <a:t>Regulation (EC) No 178/2002 of the European Parliament and of the Council of 28 January 2002 laying down the general principles and requirements of food law, establishing the European Food Safety Authority and laying down procedures in matters of food safety</a:t>
            </a:r>
          </a:p>
          <a:p>
            <a:pPr lvl="1" algn="just">
              <a:lnSpc>
                <a:spcPct val="100000"/>
              </a:lnSpc>
              <a:spcBef>
                <a:spcPts val="0"/>
              </a:spcBef>
            </a:pPr>
            <a:endParaRPr lang="en-US" sz="1700" b="1" u="sng" dirty="0">
              <a:solidFill>
                <a:srgbClr val="005EB8"/>
              </a:solidFill>
            </a:endParaRPr>
          </a:p>
          <a:p>
            <a:pPr lvl="1" algn="just">
              <a:lnSpc>
                <a:spcPct val="100000"/>
              </a:lnSpc>
              <a:spcBef>
                <a:spcPts val="0"/>
              </a:spcBef>
            </a:pPr>
            <a:r>
              <a:rPr lang="en-US" sz="1700" b="1" u="sng" dirty="0">
                <a:solidFill>
                  <a:srgbClr val="005EB8"/>
                </a:solidFill>
              </a:rPr>
              <a:t>General Requirements of Food Law</a:t>
            </a:r>
            <a:r>
              <a:rPr lang="en-US" sz="1700" u="sng" dirty="0">
                <a:solidFill>
                  <a:srgbClr val="005EB8"/>
                </a:solidFill>
              </a:rPr>
              <a:t>:</a:t>
            </a:r>
          </a:p>
          <a:p>
            <a:pPr lvl="2" algn="just">
              <a:lnSpc>
                <a:spcPct val="100000"/>
              </a:lnSpc>
              <a:spcBef>
                <a:spcPts val="0"/>
              </a:spcBef>
            </a:pPr>
            <a:r>
              <a:rPr lang="en-US" sz="1700" b="1" u="sng" dirty="0">
                <a:solidFill>
                  <a:srgbClr val="005EB8"/>
                </a:solidFill>
              </a:rPr>
              <a:t>Article 14: Food safety requirements</a:t>
            </a:r>
          </a:p>
          <a:p>
            <a:pPr lvl="3" algn="just">
              <a:lnSpc>
                <a:spcPct val="100000"/>
              </a:lnSpc>
              <a:spcBef>
                <a:spcPts val="0"/>
              </a:spcBef>
            </a:pPr>
            <a:r>
              <a:rPr lang="en-US" sz="1700" dirty="0">
                <a:solidFill>
                  <a:srgbClr val="005EB8"/>
                </a:solidFill>
              </a:rPr>
              <a:t>Food shall not be placed on the market if it is </a:t>
            </a:r>
            <a:r>
              <a:rPr lang="en-US" sz="1700" b="1" u="sng" dirty="0">
                <a:solidFill>
                  <a:srgbClr val="005EB8"/>
                </a:solidFill>
              </a:rPr>
              <a:t>unsafe</a:t>
            </a:r>
            <a:r>
              <a:rPr lang="en-US" sz="1700" dirty="0">
                <a:solidFill>
                  <a:srgbClr val="005EB8"/>
                </a:solidFill>
              </a:rPr>
              <a:t>. </a:t>
            </a:r>
          </a:p>
          <a:p>
            <a:pPr lvl="3" algn="just">
              <a:lnSpc>
                <a:spcPct val="100000"/>
              </a:lnSpc>
              <a:spcBef>
                <a:spcPts val="0"/>
              </a:spcBef>
            </a:pPr>
            <a:r>
              <a:rPr lang="en-US" sz="1700" dirty="0">
                <a:solidFill>
                  <a:srgbClr val="005EB8"/>
                </a:solidFill>
              </a:rPr>
              <a:t>Food shall be deemed to be unsafe if it is considered to be: (a) </a:t>
            </a:r>
            <a:r>
              <a:rPr lang="en-US" sz="1700" b="1" u="sng" dirty="0">
                <a:solidFill>
                  <a:srgbClr val="005EB8"/>
                </a:solidFill>
              </a:rPr>
              <a:t>injurious to health</a:t>
            </a:r>
            <a:r>
              <a:rPr lang="en-US" sz="1700" dirty="0">
                <a:solidFill>
                  <a:srgbClr val="005EB8"/>
                </a:solidFill>
              </a:rPr>
              <a:t>; (b) </a:t>
            </a:r>
            <a:r>
              <a:rPr lang="en-US" sz="1700" b="1" u="sng" dirty="0">
                <a:solidFill>
                  <a:srgbClr val="005EB8"/>
                </a:solidFill>
              </a:rPr>
              <a:t>unfit for human consumption</a:t>
            </a:r>
            <a:r>
              <a:rPr lang="en-US" sz="1700" dirty="0">
                <a:solidFill>
                  <a:srgbClr val="005EB8"/>
                </a:solidFill>
              </a:rPr>
              <a:t>. </a:t>
            </a:r>
          </a:p>
          <a:p>
            <a:pPr lvl="3" algn="just">
              <a:lnSpc>
                <a:spcPct val="100000"/>
              </a:lnSpc>
              <a:spcBef>
                <a:spcPts val="0"/>
              </a:spcBef>
            </a:pPr>
            <a:r>
              <a:rPr lang="en-US" sz="1700" dirty="0">
                <a:solidFill>
                  <a:srgbClr val="005EB8"/>
                </a:solidFill>
              </a:rPr>
              <a:t>In determining whether any food is unsafe, regard shall be had: (a) to the </a:t>
            </a:r>
            <a:r>
              <a:rPr lang="en-US" sz="1700" b="1" u="sng" dirty="0">
                <a:solidFill>
                  <a:srgbClr val="005EB8"/>
                </a:solidFill>
              </a:rPr>
              <a:t>normal conditions of use </a:t>
            </a:r>
            <a:r>
              <a:rPr lang="en-US" sz="1700" dirty="0">
                <a:solidFill>
                  <a:srgbClr val="005EB8"/>
                </a:solidFill>
              </a:rPr>
              <a:t>of the food by the consumer and at each stage of production, processing and distribution, and (b) to the </a:t>
            </a:r>
            <a:r>
              <a:rPr lang="en-US" sz="1700" b="1" u="sng" dirty="0">
                <a:solidFill>
                  <a:srgbClr val="005EB8"/>
                </a:solidFill>
              </a:rPr>
              <a:t>information provided to the consumer</a:t>
            </a:r>
            <a:r>
              <a:rPr lang="en-US" sz="1700" dirty="0">
                <a:solidFill>
                  <a:srgbClr val="005EB8"/>
                </a:solidFill>
              </a:rPr>
              <a:t>, including information on the label, or other information generally available to the consumer concerning the avoidance of specific adverse health effects from a particular food or category of foods.</a:t>
            </a:r>
            <a:endParaRPr lang="en-US" sz="1700" u="sng" dirty="0">
              <a:solidFill>
                <a:srgbClr val="005EB8"/>
              </a:solidFill>
            </a:endParaRPr>
          </a:p>
        </p:txBody>
      </p:sp>
    </p:spTree>
    <p:extLst>
      <p:ext uri="{BB962C8B-B14F-4D97-AF65-F5344CB8AC3E}">
        <p14:creationId xmlns:p14="http://schemas.microsoft.com/office/powerpoint/2010/main" val="17634256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91766-C8E9-A793-D43F-BB3DD8AEEFCE}"/>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6E3C9759-946E-A726-6064-D0DA98547913}"/>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4E51A930-91DC-89B5-71AA-2D37CA99DAD5}"/>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664ED7DB-3D16-170A-01C3-B884886408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AF66797E-A66B-6043-0173-507466CB4363}"/>
              </a:ext>
            </a:extLst>
          </p:cNvPr>
          <p:cNvSpPr txBox="1"/>
          <p:nvPr/>
        </p:nvSpPr>
        <p:spPr>
          <a:xfrm>
            <a:off x="642026" y="823303"/>
            <a:ext cx="7879403" cy="5016758"/>
          </a:xfrm>
          <a:prstGeom prst="rect">
            <a:avLst/>
          </a:prstGeom>
          <a:noFill/>
        </p:spPr>
        <p:txBody>
          <a:bodyPr wrap="square" rtlCol="0">
            <a:spAutoFit/>
          </a:bodyPr>
          <a:lstStyle/>
          <a:p>
            <a:pPr algn="just">
              <a:lnSpc>
                <a:spcPct val="100000"/>
              </a:lnSpc>
              <a:spcBef>
                <a:spcPts val="0"/>
              </a:spcBef>
            </a:pPr>
            <a:r>
              <a:rPr lang="en-US" sz="1600" dirty="0">
                <a:solidFill>
                  <a:srgbClr val="005EB8"/>
                </a:solidFill>
              </a:rPr>
              <a:t>Regulation (EC) No 178/2002 of the European Parliament and of the Council of 28 January 2002 laying down the general principles and requirements of food law, establishing the European Food Safety Authority and laying down procedures in matters of food safety</a:t>
            </a:r>
          </a:p>
          <a:p>
            <a:pPr lvl="1" algn="just">
              <a:lnSpc>
                <a:spcPct val="100000"/>
              </a:lnSpc>
              <a:spcBef>
                <a:spcPts val="0"/>
              </a:spcBef>
            </a:pPr>
            <a:endParaRPr lang="en-US" sz="1600" b="1" u="sng" dirty="0">
              <a:solidFill>
                <a:srgbClr val="005EB8"/>
              </a:solidFill>
            </a:endParaRPr>
          </a:p>
          <a:p>
            <a:pPr lvl="1" algn="just">
              <a:lnSpc>
                <a:spcPct val="100000"/>
              </a:lnSpc>
              <a:spcBef>
                <a:spcPts val="0"/>
              </a:spcBef>
            </a:pPr>
            <a:r>
              <a:rPr lang="en-US" sz="1600" b="1" u="sng" dirty="0">
                <a:solidFill>
                  <a:srgbClr val="005EB8"/>
                </a:solidFill>
              </a:rPr>
              <a:t>General Requirements of Food Law</a:t>
            </a:r>
            <a:r>
              <a:rPr lang="en-US" sz="1600" u="sng" dirty="0">
                <a:solidFill>
                  <a:srgbClr val="005EB8"/>
                </a:solidFill>
              </a:rPr>
              <a:t>:</a:t>
            </a:r>
          </a:p>
          <a:p>
            <a:pPr lvl="2" algn="just">
              <a:lnSpc>
                <a:spcPct val="100000"/>
              </a:lnSpc>
              <a:spcBef>
                <a:spcPts val="0"/>
              </a:spcBef>
            </a:pPr>
            <a:r>
              <a:rPr lang="en-US" sz="1600" b="1" u="sng" dirty="0">
                <a:solidFill>
                  <a:srgbClr val="005EB8"/>
                </a:solidFill>
              </a:rPr>
              <a:t>Article 14: Food safety requirements</a:t>
            </a:r>
          </a:p>
          <a:p>
            <a:pPr lvl="3" algn="just">
              <a:lnSpc>
                <a:spcPct val="100000"/>
              </a:lnSpc>
              <a:spcBef>
                <a:spcPts val="0"/>
              </a:spcBef>
            </a:pPr>
            <a:r>
              <a:rPr lang="en-US" sz="1600" dirty="0">
                <a:solidFill>
                  <a:srgbClr val="005EB8"/>
                </a:solidFill>
              </a:rPr>
              <a:t>In determining whether any food is </a:t>
            </a:r>
            <a:r>
              <a:rPr lang="en-US" sz="1600" b="1" u="sng" dirty="0">
                <a:solidFill>
                  <a:srgbClr val="005EB8"/>
                </a:solidFill>
              </a:rPr>
              <a:t>injurious to health</a:t>
            </a:r>
            <a:r>
              <a:rPr lang="en-US" sz="1600" dirty="0">
                <a:solidFill>
                  <a:srgbClr val="005EB8"/>
                </a:solidFill>
              </a:rPr>
              <a:t>, regard shall be had: (a) not only to the probable immediate and/or short-term and/or long-term effects of that food on the health of a person consuming it, but also on subsequent generations; (b) to the probable cumulative toxic effects; (c) to the particular health sensitivities of a specific category of consumers where the food is intended for that category of consumers. </a:t>
            </a:r>
          </a:p>
          <a:p>
            <a:pPr lvl="3" algn="just">
              <a:lnSpc>
                <a:spcPct val="100000"/>
              </a:lnSpc>
              <a:spcBef>
                <a:spcPts val="0"/>
              </a:spcBef>
            </a:pPr>
            <a:r>
              <a:rPr lang="en-US" sz="1600" dirty="0">
                <a:solidFill>
                  <a:srgbClr val="005EB8"/>
                </a:solidFill>
              </a:rPr>
              <a:t>In determining whether any food is </a:t>
            </a:r>
            <a:r>
              <a:rPr lang="en-US" sz="1600" b="1" u="sng" dirty="0">
                <a:solidFill>
                  <a:srgbClr val="005EB8"/>
                </a:solidFill>
              </a:rPr>
              <a:t>unfit for human consumption</a:t>
            </a:r>
            <a:r>
              <a:rPr lang="en-US" sz="1600" dirty="0">
                <a:solidFill>
                  <a:srgbClr val="005EB8"/>
                </a:solidFill>
              </a:rPr>
              <a:t>, regard shall be had to whether the food is unacceptable for human consumption according to its intended use, for reasons of contamination, whether by extraneous matter or otherwise, or through putrefaction, deterioration or decay</a:t>
            </a:r>
          </a:p>
          <a:p>
            <a:pPr lvl="3" algn="just">
              <a:lnSpc>
                <a:spcPct val="100000"/>
              </a:lnSpc>
              <a:spcBef>
                <a:spcPts val="0"/>
              </a:spcBef>
            </a:pPr>
            <a:r>
              <a:rPr lang="en-US" sz="1600" dirty="0">
                <a:solidFill>
                  <a:srgbClr val="005EB8"/>
                </a:solidFill>
              </a:rPr>
              <a:t>Food that complies with specific Community provisions governing food safety shall be deemed to be safe insofar as the aspects covered by the specific Community provisions are concerned</a:t>
            </a:r>
            <a:endParaRPr lang="en-US" sz="1600" u="sng" dirty="0">
              <a:solidFill>
                <a:srgbClr val="005EB8"/>
              </a:solidFill>
            </a:endParaRPr>
          </a:p>
        </p:txBody>
      </p:sp>
    </p:spTree>
    <p:extLst>
      <p:ext uri="{BB962C8B-B14F-4D97-AF65-F5344CB8AC3E}">
        <p14:creationId xmlns:p14="http://schemas.microsoft.com/office/powerpoint/2010/main" val="42420248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EFAA8-00BB-7F87-FF68-5AE873C70576}"/>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BA5DE13F-51F6-CAA6-A75E-2D92AC22F384}"/>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8AF376CC-2381-4B90-1199-CA68F8B07C10}"/>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5DADE436-CA7B-F55B-E595-3835AD01F2A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4DFC9E87-739D-7BFD-B3BF-92DDEA90AD68}"/>
              </a:ext>
            </a:extLst>
          </p:cNvPr>
          <p:cNvSpPr txBox="1"/>
          <p:nvPr/>
        </p:nvSpPr>
        <p:spPr>
          <a:xfrm>
            <a:off x="642026" y="589839"/>
            <a:ext cx="7879403" cy="5355312"/>
          </a:xfrm>
          <a:prstGeom prst="rect">
            <a:avLst/>
          </a:prstGeom>
          <a:noFill/>
        </p:spPr>
        <p:txBody>
          <a:bodyPr wrap="square" rtlCol="0">
            <a:spAutoFit/>
          </a:bodyPr>
          <a:lstStyle/>
          <a:p>
            <a:pPr algn="just">
              <a:lnSpc>
                <a:spcPct val="100000"/>
              </a:lnSpc>
              <a:spcBef>
                <a:spcPts val="0"/>
              </a:spcBef>
            </a:pPr>
            <a:r>
              <a:rPr lang="en-US" dirty="0">
                <a:solidFill>
                  <a:srgbClr val="005EB8"/>
                </a:solidFill>
              </a:rPr>
              <a:t>Regulation (EC) No 852/2004 of the European Parliament and of the Council of 29 April 2004 on the hygiene of foodstuffs</a:t>
            </a:r>
          </a:p>
          <a:p>
            <a:pPr lvl="1" algn="just">
              <a:lnSpc>
                <a:spcPct val="100000"/>
              </a:lnSpc>
              <a:spcBef>
                <a:spcPts val="0"/>
              </a:spcBef>
            </a:pPr>
            <a:r>
              <a:rPr lang="en-US" dirty="0">
                <a:solidFill>
                  <a:srgbClr val="005EB8"/>
                </a:solidFill>
              </a:rPr>
              <a:t>(a) </a:t>
            </a:r>
            <a:r>
              <a:rPr lang="en-US" b="1" u="sng" dirty="0">
                <a:solidFill>
                  <a:srgbClr val="005EB8"/>
                </a:solidFill>
              </a:rPr>
              <a:t>primary responsibility for food safety rests with the food business operator</a:t>
            </a:r>
            <a:r>
              <a:rPr lang="en-US" dirty="0">
                <a:solidFill>
                  <a:srgbClr val="005EB8"/>
                </a:solidFill>
              </a:rPr>
              <a:t>; </a:t>
            </a:r>
          </a:p>
          <a:p>
            <a:pPr lvl="1" algn="just">
              <a:lnSpc>
                <a:spcPct val="100000"/>
              </a:lnSpc>
              <a:spcBef>
                <a:spcPts val="0"/>
              </a:spcBef>
            </a:pPr>
            <a:r>
              <a:rPr lang="en-US" dirty="0">
                <a:solidFill>
                  <a:srgbClr val="005EB8"/>
                </a:solidFill>
              </a:rPr>
              <a:t>(b) it is necessary to ensure food safety throughout the food chain, starting with primary production; </a:t>
            </a:r>
          </a:p>
          <a:p>
            <a:pPr lvl="1" algn="just">
              <a:lnSpc>
                <a:spcPct val="100000"/>
              </a:lnSpc>
              <a:spcBef>
                <a:spcPts val="0"/>
              </a:spcBef>
            </a:pPr>
            <a:r>
              <a:rPr lang="en-US" dirty="0">
                <a:solidFill>
                  <a:srgbClr val="005EB8"/>
                </a:solidFill>
              </a:rPr>
              <a:t>(c) it is important, for food that cannot be stored safely at ambient temperatures, particularly frozen food, to maintain the cold chain; </a:t>
            </a:r>
          </a:p>
          <a:p>
            <a:pPr lvl="1" algn="just">
              <a:lnSpc>
                <a:spcPct val="100000"/>
              </a:lnSpc>
              <a:spcBef>
                <a:spcPts val="0"/>
              </a:spcBef>
            </a:pPr>
            <a:r>
              <a:rPr lang="en-US" dirty="0">
                <a:solidFill>
                  <a:srgbClr val="005EB8"/>
                </a:solidFill>
              </a:rPr>
              <a:t>(d) </a:t>
            </a:r>
            <a:r>
              <a:rPr lang="en-US" b="1" u="sng" dirty="0">
                <a:solidFill>
                  <a:srgbClr val="005EB8"/>
                </a:solidFill>
              </a:rPr>
              <a:t>general implementation of procedures based on the HACCP principles, together with the application of good hygiene practice, should reinforce food business operators' responsibility</a:t>
            </a:r>
            <a:r>
              <a:rPr lang="en-US" dirty="0">
                <a:solidFill>
                  <a:srgbClr val="005EB8"/>
                </a:solidFill>
              </a:rPr>
              <a:t>; </a:t>
            </a:r>
          </a:p>
          <a:p>
            <a:pPr lvl="1" algn="just">
              <a:lnSpc>
                <a:spcPct val="100000"/>
              </a:lnSpc>
              <a:spcBef>
                <a:spcPts val="0"/>
              </a:spcBef>
            </a:pPr>
            <a:r>
              <a:rPr lang="en-US" dirty="0">
                <a:solidFill>
                  <a:srgbClr val="005EB8"/>
                </a:solidFill>
              </a:rPr>
              <a:t>(e) guides to good practice are a valuable instrument to aid food business operators at all levels of the food chain with compliance with food hygiene rules and with the application of the HACCP principles; </a:t>
            </a:r>
          </a:p>
          <a:p>
            <a:pPr lvl="1" algn="just">
              <a:lnSpc>
                <a:spcPct val="100000"/>
              </a:lnSpc>
              <a:spcBef>
                <a:spcPts val="0"/>
              </a:spcBef>
            </a:pPr>
            <a:r>
              <a:rPr lang="en-US" dirty="0">
                <a:solidFill>
                  <a:srgbClr val="005EB8"/>
                </a:solidFill>
              </a:rPr>
              <a:t>(f) it is necessary to establish microbiological criteria and temperature control requirements based on a scientific risk assessment; </a:t>
            </a:r>
          </a:p>
          <a:p>
            <a:pPr lvl="1" algn="just">
              <a:lnSpc>
                <a:spcPct val="100000"/>
              </a:lnSpc>
              <a:spcBef>
                <a:spcPts val="0"/>
              </a:spcBef>
            </a:pPr>
            <a:r>
              <a:rPr lang="en-US" dirty="0">
                <a:solidFill>
                  <a:srgbClr val="005EB8"/>
                </a:solidFill>
              </a:rPr>
              <a:t>(g) it is necessary to ensure that imported foods are of at least the same hygiene standard as food produced in the Community, or are of an equivalent standard.</a:t>
            </a:r>
          </a:p>
        </p:txBody>
      </p:sp>
    </p:spTree>
    <p:extLst>
      <p:ext uri="{BB962C8B-B14F-4D97-AF65-F5344CB8AC3E}">
        <p14:creationId xmlns:p14="http://schemas.microsoft.com/office/powerpoint/2010/main" val="31824520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654F8-81D1-D17D-E918-844822F8C966}"/>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50567C33-3FD5-628F-8219-5F101763650A}"/>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0C0B3BF0-E869-53A0-07B2-B2D536717D9C}"/>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FDCC4C4F-43BB-6A74-4A4D-9FE5B59451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294D2B0C-8A47-E43D-B74E-3AF6E932F779}"/>
              </a:ext>
            </a:extLst>
          </p:cNvPr>
          <p:cNvSpPr txBox="1"/>
          <p:nvPr/>
        </p:nvSpPr>
        <p:spPr>
          <a:xfrm>
            <a:off x="642026" y="589839"/>
            <a:ext cx="7879403" cy="5324535"/>
          </a:xfrm>
          <a:prstGeom prst="rect">
            <a:avLst/>
          </a:prstGeom>
          <a:noFill/>
        </p:spPr>
        <p:txBody>
          <a:bodyPr wrap="square" rtlCol="0">
            <a:spAutoFit/>
          </a:bodyPr>
          <a:lstStyle/>
          <a:p>
            <a:pPr algn="just">
              <a:lnSpc>
                <a:spcPct val="100000"/>
              </a:lnSpc>
              <a:spcBef>
                <a:spcPts val="0"/>
              </a:spcBef>
            </a:pPr>
            <a:r>
              <a:rPr lang="en-US" sz="1700" dirty="0">
                <a:solidFill>
                  <a:srgbClr val="005EB8"/>
                </a:solidFill>
              </a:rPr>
              <a:t>Regulation (EC) No 852/2004 of the European Parliament and of the Council of 29 April 2004 on the hygiene of foodstuffs</a:t>
            </a:r>
          </a:p>
          <a:p>
            <a:pPr lvl="1" algn="just">
              <a:lnSpc>
                <a:spcPct val="100000"/>
              </a:lnSpc>
              <a:spcBef>
                <a:spcPts val="0"/>
              </a:spcBef>
            </a:pPr>
            <a:r>
              <a:rPr lang="en-US" sz="1700" dirty="0">
                <a:solidFill>
                  <a:srgbClr val="005EB8"/>
                </a:solidFill>
              </a:rPr>
              <a:t>food hygiene means the measures and conditions necessary to control hazards and to ensure fitness for human consumption of a foodstuff taking into account its intended use</a:t>
            </a:r>
          </a:p>
          <a:p>
            <a:pPr lvl="1" algn="just">
              <a:lnSpc>
                <a:spcPct val="100000"/>
              </a:lnSpc>
              <a:spcBef>
                <a:spcPts val="0"/>
              </a:spcBef>
            </a:pPr>
            <a:r>
              <a:rPr lang="en-US" sz="1700" dirty="0">
                <a:solidFill>
                  <a:srgbClr val="005EB8"/>
                </a:solidFill>
              </a:rPr>
              <a:t>Food business operators shall put in place, implement and maintain a permanent procedure or procedures based on the </a:t>
            </a:r>
            <a:r>
              <a:rPr lang="en-US" sz="1700" b="1" u="sng" dirty="0">
                <a:solidFill>
                  <a:srgbClr val="005EB8"/>
                </a:solidFill>
              </a:rPr>
              <a:t>HACCP principles</a:t>
            </a:r>
          </a:p>
          <a:p>
            <a:pPr lvl="2" algn="just">
              <a:lnSpc>
                <a:spcPct val="100000"/>
              </a:lnSpc>
              <a:spcBef>
                <a:spcPts val="0"/>
              </a:spcBef>
            </a:pPr>
            <a:r>
              <a:rPr lang="en-US" sz="1700" dirty="0">
                <a:solidFill>
                  <a:srgbClr val="005EB8"/>
                </a:solidFill>
              </a:rPr>
              <a:t>(a) identifying any hazards that must be prevented, eliminated or reduced to acceptable levels; (b) identifying the critical control points at the step or steps at which control is essential to prevent or eliminate a hazard or to reduce it to acceptable levels; (c) establishing critical limits at critical control points which separate acceptability from unacceptability for the prevention, elimination or reduction of identified hazards; (d) establishing and implementing effective monitoring procedures at critical control points; (e) establishing corrective actions when monitoring indicates that a critical control point is not under control; (f) establishing procedures, which shall be carried out regularly, to verify that the measures outlined in subparagraphs (a) to (e) are working effectively; and (g) establishing documents and records commensurate with the nature and size of the food business to demonstrate the effective application of the measures outlined in subparagraphs (a) to (f). </a:t>
            </a:r>
          </a:p>
        </p:txBody>
      </p:sp>
    </p:spTree>
    <p:extLst>
      <p:ext uri="{BB962C8B-B14F-4D97-AF65-F5344CB8AC3E}">
        <p14:creationId xmlns:p14="http://schemas.microsoft.com/office/powerpoint/2010/main" val="9693417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6D85F-E1C9-FADB-E15B-D0F72AAAE032}"/>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B4911230-C8AE-C478-2943-90F427C40828}"/>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AAE7BEBF-EFB6-1F49-C685-7413318F456C}"/>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91DA9F3E-E63E-DF2F-7D5C-E6B5C9CDBB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EA5393EB-B2E0-34AA-B18E-9721B1DD9F19}"/>
              </a:ext>
            </a:extLst>
          </p:cNvPr>
          <p:cNvSpPr txBox="1"/>
          <p:nvPr/>
        </p:nvSpPr>
        <p:spPr>
          <a:xfrm>
            <a:off x="642026" y="589839"/>
            <a:ext cx="7879403" cy="5262979"/>
          </a:xfrm>
          <a:prstGeom prst="rect">
            <a:avLst/>
          </a:prstGeom>
          <a:noFill/>
        </p:spPr>
        <p:txBody>
          <a:bodyPr wrap="square" rtlCol="0">
            <a:spAutoFit/>
          </a:bodyPr>
          <a:lstStyle/>
          <a:p>
            <a:pPr algn="just">
              <a:lnSpc>
                <a:spcPct val="100000"/>
              </a:lnSpc>
              <a:spcBef>
                <a:spcPts val="0"/>
              </a:spcBef>
            </a:pPr>
            <a:r>
              <a:rPr lang="en-US" sz="1600" dirty="0">
                <a:solidFill>
                  <a:srgbClr val="005EB8"/>
                </a:solidFill>
              </a:rPr>
              <a:t>Regulation (EU) 2017/625 of the European Parliament and of the Council of 15 March 2017 on official controls and other official activities performed to ensure the application of food and feed law, rules on animal health and welfare, plant health and plant protection products</a:t>
            </a:r>
          </a:p>
          <a:p>
            <a:pPr lvl="1" algn="just">
              <a:lnSpc>
                <a:spcPct val="100000"/>
              </a:lnSpc>
              <a:spcBef>
                <a:spcPts val="0"/>
              </a:spcBef>
            </a:pPr>
            <a:r>
              <a:rPr lang="en-US" sz="1600" dirty="0">
                <a:solidFill>
                  <a:srgbClr val="005EB8"/>
                </a:solidFill>
              </a:rPr>
              <a:t>Controls in the areas of</a:t>
            </a:r>
          </a:p>
          <a:p>
            <a:pPr lvl="2" algn="just">
              <a:lnSpc>
                <a:spcPct val="100000"/>
              </a:lnSpc>
              <a:spcBef>
                <a:spcPts val="0"/>
              </a:spcBef>
            </a:pPr>
            <a:r>
              <a:rPr lang="en-US" sz="1600" dirty="0">
                <a:solidFill>
                  <a:srgbClr val="005EB8"/>
                </a:solidFill>
              </a:rPr>
              <a:t>a) </a:t>
            </a:r>
            <a:r>
              <a:rPr lang="en-US" sz="1600" b="1" u="sng" dirty="0">
                <a:solidFill>
                  <a:srgbClr val="005EB8"/>
                </a:solidFill>
              </a:rPr>
              <a:t>food and food safety</a:t>
            </a:r>
            <a:r>
              <a:rPr lang="en-US" sz="1600" dirty="0">
                <a:solidFill>
                  <a:srgbClr val="005EB8"/>
                </a:solidFill>
              </a:rPr>
              <a:t>, integrity and wholesomeness at any stage of production, processing and distribution of food, including rules aimed at ensuring fair practices in trade and protecting consumer interests and information, and the manufacture and use of materials and articles intended to come into contact with food; (b) deliberate release into the environment of </a:t>
            </a:r>
            <a:r>
              <a:rPr lang="en-US" sz="1600" b="1" u="sng" dirty="0">
                <a:solidFill>
                  <a:srgbClr val="005EB8"/>
                </a:solidFill>
              </a:rPr>
              <a:t>Genetically Modified Organisms</a:t>
            </a:r>
            <a:r>
              <a:rPr lang="en-US" sz="1600" dirty="0">
                <a:solidFill>
                  <a:srgbClr val="005EB8"/>
                </a:solidFill>
              </a:rPr>
              <a:t> (GMOs) for the purpose of food and feed production; (c) feed and feed safety at any stage of production, processing and distribution of feed and the use of feed, including rules aimed at ensuring fair practices in trade and protecting consumer health, interests and information; (d) animal health requirements; (e) prevention and </a:t>
            </a:r>
            <a:r>
              <a:rPr lang="en-US" sz="1600" dirty="0" err="1">
                <a:solidFill>
                  <a:srgbClr val="005EB8"/>
                </a:solidFill>
              </a:rPr>
              <a:t>minimisation</a:t>
            </a:r>
            <a:r>
              <a:rPr lang="en-US" sz="1600" dirty="0">
                <a:solidFill>
                  <a:srgbClr val="005EB8"/>
                </a:solidFill>
              </a:rPr>
              <a:t> of risks to human and animal health arising from animal by-products and derived products; (f) </a:t>
            </a:r>
            <a:r>
              <a:rPr lang="en-US" sz="1600" b="1" u="sng" dirty="0">
                <a:solidFill>
                  <a:srgbClr val="005EB8"/>
                </a:solidFill>
              </a:rPr>
              <a:t>welfare requirements for animals</a:t>
            </a:r>
            <a:r>
              <a:rPr lang="en-US" sz="1600" dirty="0">
                <a:solidFill>
                  <a:srgbClr val="005EB8"/>
                </a:solidFill>
              </a:rPr>
              <a:t>; (g) protective measures against pests of plants; (h) requirements for the placing on the market and use of plant protection products and the sustainable use of pesticides, with the exception of pesticides application equipment; (</a:t>
            </a:r>
            <a:r>
              <a:rPr lang="en-US" sz="1600" dirty="0" err="1">
                <a:solidFill>
                  <a:srgbClr val="005EB8"/>
                </a:solidFill>
              </a:rPr>
              <a:t>i</a:t>
            </a:r>
            <a:r>
              <a:rPr lang="en-US" sz="1600" dirty="0">
                <a:solidFill>
                  <a:srgbClr val="005EB8"/>
                </a:solidFill>
              </a:rPr>
              <a:t>) </a:t>
            </a:r>
            <a:r>
              <a:rPr lang="en-US" sz="1600" b="1" u="sng" dirty="0">
                <a:solidFill>
                  <a:srgbClr val="005EB8"/>
                </a:solidFill>
              </a:rPr>
              <a:t>organic production and labelling of organic products</a:t>
            </a:r>
            <a:r>
              <a:rPr lang="en-US" sz="1600" dirty="0">
                <a:solidFill>
                  <a:srgbClr val="005EB8"/>
                </a:solidFill>
              </a:rPr>
              <a:t>; (j) </a:t>
            </a:r>
            <a:r>
              <a:rPr lang="en-US" sz="1600" b="1" u="sng" dirty="0">
                <a:solidFill>
                  <a:srgbClr val="005EB8"/>
                </a:solidFill>
              </a:rPr>
              <a:t>use and labelling of protected designations of origin, protected geographical indications and traditional </a:t>
            </a:r>
            <a:r>
              <a:rPr lang="en-US" sz="1600" b="1" u="sng" dirty="0" err="1">
                <a:solidFill>
                  <a:srgbClr val="005EB8"/>
                </a:solidFill>
              </a:rPr>
              <a:t>specialities</a:t>
            </a:r>
            <a:r>
              <a:rPr lang="en-US" sz="1600" b="1" u="sng" dirty="0">
                <a:solidFill>
                  <a:srgbClr val="005EB8"/>
                </a:solidFill>
              </a:rPr>
              <a:t> guaranteed</a:t>
            </a:r>
            <a:r>
              <a:rPr lang="en-US" sz="1600" dirty="0">
                <a:solidFill>
                  <a:srgbClr val="005EB8"/>
                </a:solidFill>
              </a:rPr>
              <a:t>.</a:t>
            </a:r>
          </a:p>
        </p:txBody>
      </p:sp>
    </p:spTree>
    <p:extLst>
      <p:ext uri="{BB962C8B-B14F-4D97-AF65-F5344CB8AC3E}">
        <p14:creationId xmlns:p14="http://schemas.microsoft.com/office/powerpoint/2010/main" val="24619354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17541-09B1-2722-CC97-2A4461121AE9}"/>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DE48A951-C421-F999-2368-0AD41D68FE2E}"/>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42359FB4-4289-DB27-8F10-A30DEC85BA90}"/>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DC2DE9E5-137F-8D26-AE9E-F2C7589DD6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A98D845F-D3CA-5E83-C5CA-18EDA3848F79}"/>
              </a:ext>
            </a:extLst>
          </p:cNvPr>
          <p:cNvSpPr txBox="1"/>
          <p:nvPr/>
        </p:nvSpPr>
        <p:spPr>
          <a:xfrm>
            <a:off x="642026" y="589839"/>
            <a:ext cx="7879403" cy="5062924"/>
          </a:xfrm>
          <a:prstGeom prst="rect">
            <a:avLst/>
          </a:prstGeom>
          <a:noFill/>
        </p:spPr>
        <p:txBody>
          <a:bodyPr wrap="square" rtlCol="0">
            <a:spAutoFit/>
          </a:bodyPr>
          <a:lstStyle/>
          <a:p>
            <a:pPr algn="just">
              <a:lnSpc>
                <a:spcPct val="100000"/>
              </a:lnSpc>
              <a:spcBef>
                <a:spcPts val="0"/>
              </a:spcBef>
            </a:pPr>
            <a:r>
              <a:rPr lang="en-US" sz="1700" dirty="0">
                <a:solidFill>
                  <a:srgbClr val="005EB8"/>
                </a:solidFill>
              </a:rPr>
              <a:t>Regulation (EU) 2017/625 of the European Parliament and of the Council of 15 March 2017 on official controls and other official activities performed to ensure the application of food and feed law, rules on animal health and welfare, plant health and plant protection products</a:t>
            </a:r>
          </a:p>
          <a:p>
            <a:pPr lvl="1" algn="just">
              <a:lnSpc>
                <a:spcPct val="100000"/>
              </a:lnSpc>
              <a:spcBef>
                <a:spcPts val="0"/>
              </a:spcBef>
            </a:pPr>
            <a:r>
              <a:rPr lang="en-US" sz="1700" b="1" u="sng" dirty="0">
                <a:solidFill>
                  <a:srgbClr val="005EB8"/>
                </a:solidFill>
              </a:rPr>
              <a:t>Where the non-compliance is established, the competent authorities shall take: </a:t>
            </a:r>
          </a:p>
          <a:p>
            <a:pPr lvl="2" algn="just">
              <a:lnSpc>
                <a:spcPct val="100000"/>
              </a:lnSpc>
              <a:spcBef>
                <a:spcPts val="0"/>
              </a:spcBef>
            </a:pPr>
            <a:r>
              <a:rPr lang="en-US" sz="1700" b="1" u="sng" dirty="0">
                <a:solidFill>
                  <a:srgbClr val="005EB8"/>
                </a:solidFill>
              </a:rPr>
              <a:t>(a) any action necessary to determine the origin and extent of the non-compliance and to establish the operator’s responsibilities </a:t>
            </a:r>
          </a:p>
          <a:p>
            <a:pPr lvl="2" algn="just">
              <a:lnSpc>
                <a:spcPct val="100000"/>
              </a:lnSpc>
              <a:spcBef>
                <a:spcPts val="0"/>
              </a:spcBef>
            </a:pPr>
            <a:r>
              <a:rPr lang="en-US" sz="1700" b="1" u="sng" dirty="0">
                <a:solidFill>
                  <a:srgbClr val="005EB8"/>
                </a:solidFill>
              </a:rPr>
              <a:t>(b) appropriate measures to ensure that the operator concerned remedies the non-compliance and prevents further occurrences of such non-compliance</a:t>
            </a:r>
            <a:r>
              <a:rPr lang="en-US" sz="1700" dirty="0">
                <a:solidFill>
                  <a:srgbClr val="005EB8"/>
                </a:solidFill>
              </a:rPr>
              <a:t>. </a:t>
            </a:r>
          </a:p>
          <a:p>
            <a:pPr lvl="1" algn="just">
              <a:lnSpc>
                <a:spcPct val="100000"/>
              </a:lnSpc>
              <a:spcBef>
                <a:spcPts val="0"/>
              </a:spcBef>
            </a:pPr>
            <a:r>
              <a:rPr lang="en-US" sz="1700" dirty="0">
                <a:solidFill>
                  <a:srgbClr val="005EB8"/>
                </a:solidFill>
              </a:rPr>
              <a:t>When deciding which measures to take, the competent authorities shall take account of the nature of that non-compliance and the operator’s past record with regard to compliance</a:t>
            </a:r>
          </a:p>
          <a:p>
            <a:pPr lvl="1" algn="just">
              <a:lnSpc>
                <a:spcPct val="100000"/>
              </a:lnSpc>
              <a:spcBef>
                <a:spcPts val="0"/>
              </a:spcBef>
            </a:pPr>
            <a:r>
              <a:rPr lang="en-US" sz="1700" dirty="0">
                <a:solidFill>
                  <a:srgbClr val="005EB8"/>
                </a:solidFill>
              </a:rPr>
              <a:t>When acting in accordance with paragraph 1 of this Article, competent authorities shall take any measure they deem appropriate to ensure compliance (such as, order or perform treatments on animals, order treatments on goods, the alteration of labels or corrective information to be provided to consumers, order the operator to increase the frequency of own controls, order certain activities of the operator concerned to be subject to increased or systematic official controls…)</a:t>
            </a:r>
          </a:p>
        </p:txBody>
      </p:sp>
    </p:spTree>
    <p:extLst>
      <p:ext uri="{BB962C8B-B14F-4D97-AF65-F5344CB8AC3E}">
        <p14:creationId xmlns:p14="http://schemas.microsoft.com/office/powerpoint/2010/main" val="342263314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C99F56-F1B5-112A-A619-59E00B17EB99}"/>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4B246232-DFB6-D2C2-968D-028995AFABAF}"/>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D588309B-AC96-5A69-C108-F27686BBF314}"/>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65D5366C-41D7-8D67-393C-D620C15F72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983887D4-5DEA-EAE2-547E-F4FFE0D9500E}"/>
              </a:ext>
            </a:extLst>
          </p:cNvPr>
          <p:cNvSpPr txBox="1"/>
          <p:nvPr/>
        </p:nvSpPr>
        <p:spPr>
          <a:xfrm>
            <a:off x="642026" y="871942"/>
            <a:ext cx="7879403" cy="4785926"/>
          </a:xfrm>
          <a:prstGeom prst="rect">
            <a:avLst/>
          </a:prstGeom>
          <a:noFill/>
        </p:spPr>
        <p:txBody>
          <a:bodyPr wrap="square" rtlCol="0">
            <a:spAutoFit/>
          </a:bodyPr>
          <a:lstStyle/>
          <a:p>
            <a:pPr algn="just">
              <a:lnSpc>
                <a:spcPct val="100000"/>
              </a:lnSpc>
              <a:spcBef>
                <a:spcPts val="0"/>
              </a:spcBef>
            </a:pPr>
            <a:r>
              <a:rPr lang="en-US" dirty="0">
                <a:solidFill>
                  <a:srgbClr val="005EB8"/>
                </a:solidFill>
              </a:rPr>
              <a:t>General rule: free marketing of food. </a:t>
            </a:r>
            <a:r>
              <a:rPr lang="en-US" i="1" dirty="0">
                <a:solidFill>
                  <a:srgbClr val="005EB8"/>
                </a:solidFill>
              </a:rPr>
              <a:t>Ex ante </a:t>
            </a:r>
            <a:r>
              <a:rPr lang="en-US" dirty="0">
                <a:solidFill>
                  <a:srgbClr val="005EB8"/>
                </a:solidFill>
              </a:rPr>
              <a:t>safety self-assessment on the part of the food business operators, that applies </a:t>
            </a:r>
            <a:r>
              <a:rPr lang="en-US" i="1" dirty="0">
                <a:solidFill>
                  <a:srgbClr val="005EB8"/>
                </a:solidFill>
              </a:rPr>
              <a:t>ex post</a:t>
            </a:r>
            <a:r>
              <a:rPr lang="en-US" dirty="0">
                <a:solidFill>
                  <a:srgbClr val="005EB8"/>
                </a:solidFill>
              </a:rPr>
              <a:t> too.</a:t>
            </a:r>
          </a:p>
          <a:p>
            <a:pPr algn="just">
              <a:lnSpc>
                <a:spcPct val="100000"/>
              </a:lnSpc>
              <a:spcBef>
                <a:spcPts val="0"/>
              </a:spcBef>
            </a:pPr>
            <a:endParaRPr lang="en-US" dirty="0">
              <a:solidFill>
                <a:srgbClr val="005EB8"/>
              </a:solidFill>
            </a:endParaRPr>
          </a:p>
          <a:p>
            <a:pPr algn="just">
              <a:lnSpc>
                <a:spcPct val="100000"/>
              </a:lnSpc>
              <a:spcBef>
                <a:spcPts val="0"/>
              </a:spcBef>
            </a:pPr>
            <a:r>
              <a:rPr lang="en-US" dirty="0">
                <a:solidFill>
                  <a:srgbClr val="005EB8"/>
                </a:solidFill>
              </a:rPr>
              <a:t>Exceptions: Approval and authorization for certain types of food</a:t>
            </a:r>
          </a:p>
          <a:p>
            <a:pPr marL="285750" indent="-285750" algn="just">
              <a:lnSpc>
                <a:spcPct val="100000"/>
              </a:lnSpc>
              <a:spcBef>
                <a:spcPts val="0"/>
              </a:spcBef>
              <a:buFont typeface="Arial" panose="020B0604020202020204" pitchFamily="34" charset="0"/>
              <a:buChar char="•"/>
            </a:pPr>
            <a:r>
              <a:rPr lang="en-US" dirty="0">
                <a:solidFill>
                  <a:srgbClr val="005EB8"/>
                </a:solidFill>
              </a:rPr>
              <a:t>Novel foods and GMOs are considered hazardous until proven otherwise </a:t>
            </a:r>
          </a:p>
          <a:p>
            <a:pPr algn="just">
              <a:lnSpc>
                <a:spcPct val="100000"/>
              </a:lnSpc>
              <a:spcBef>
                <a:spcPts val="0"/>
              </a:spcBef>
            </a:pPr>
            <a:endParaRPr lang="en-US" dirty="0">
              <a:solidFill>
                <a:srgbClr val="005EB8"/>
              </a:solidFill>
            </a:endParaRPr>
          </a:p>
          <a:p>
            <a:pPr algn="just">
              <a:lnSpc>
                <a:spcPct val="100000"/>
              </a:lnSpc>
              <a:spcBef>
                <a:spcPts val="0"/>
              </a:spcBef>
            </a:pPr>
            <a:r>
              <a:rPr lang="en-US" dirty="0">
                <a:solidFill>
                  <a:srgbClr val="005EB8"/>
                </a:solidFill>
              </a:rPr>
              <a:t>Regulation (EU) 2015/2283 of the European Parliament and of the Council of 25 November 2015 on novel foods</a:t>
            </a:r>
          </a:p>
          <a:p>
            <a:pPr marL="285750" indent="-285750" algn="just">
              <a:buFont typeface="Arial" panose="020B0604020202020204" pitchFamily="34" charset="0"/>
              <a:buChar char="•"/>
            </a:pPr>
            <a:r>
              <a:rPr lang="en-US" dirty="0">
                <a:solidFill>
                  <a:srgbClr val="005EB8"/>
                </a:solidFill>
              </a:rPr>
              <a:t>‘novel food’ means any food that was not used for human consumption to a significant degree within the Union </a:t>
            </a:r>
            <a:r>
              <a:rPr lang="en-US" b="1" u="sng" dirty="0">
                <a:solidFill>
                  <a:srgbClr val="005EB8"/>
                </a:solidFill>
              </a:rPr>
              <a:t>before 15 May 1997</a:t>
            </a:r>
            <a:r>
              <a:rPr lang="en-US" dirty="0">
                <a:solidFill>
                  <a:srgbClr val="005EB8"/>
                </a:solidFill>
              </a:rPr>
              <a:t> and that falls under at least one of the following categories: (</a:t>
            </a:r>
            <a:r>
              <a:rPr lang="en-US" dirty="0" err="1">
                <a:solidFill>
                  <a:srgbClr val="005EB8"/>
                </a:solidFill>
              </a:rPr>
              <a:t>i</a:t>
            </a:r>
            <a:r>
              <a:rPr lang="en-US" dirty="0">
                <a:solidFill>
                  <a:srgbClr val="005EB8"/>
                </a:solidFill>
              </a:rPr>
              <a:t>) food with a new or intentionally modified molecular structure, where that structure was not used as, or in, a food within the Union before 15 May 1997; (ii) food consisting of, isolated from or produced from microorganisms, fungi or algae (iii) food consisting of, isolated from or produced from material of mineral origin; … (viii) food consisting of engineered nanomaterials</a:t>
            </a:r>
          </a:p>
          <a:p>
            <a:pPr algn="just">
              <a:lnSpc>
                <a:spcPct val="100000"/>
              </a:lnSpc>
              <a:spcBef>
                <a:spcPts val="0"/>
              </a:spcBef>
            </a:pPr>
            <a:endParaRPr lang="en-US" sz="1700" dirty="0">
              <a:solidFill>
                <a:srgbClr val="005EB8"/>
              </a:solidFill>
            </a:endParaRPr>
          </a:p>
        </p:txBody>
      </p:sp>
    </p:spTree>
    <p:extLst>
      <p:ext uri="{BB962C8B-B14F-4D97-AF65-F5344CB8AC3E}">
        <p14:creationId xmlns:p14="http://schemas.microsoft.com/office/powerpoint/2010/main" val="807409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6320B4-CB7C-CAAE-2B22-6E7059D60F24}"/>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BF0BB404-7E2D-8B52-2524-72B4A6CD4647}"/>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08F2CBEB-CF3E-160F-68EE-1F9DB2F69499}"/>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A7D1967B-6384-E773-B0B7-CB11D38E17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B869B56B-FA17-597C-B0C1-33751B2082C0}"/>
              </a:ext>
            </a:extLst>
          </p:cNvPr>
          <p:cNvSpPr txBox="1"/>
          <p:nvPr/>
        </p:nvSpPr>
        <p:spPr>
          <a:xfrm>
            <a:off x="642026" y="813575"/>
            <a:ext cx="7879403" cy="4801314"/>
          </a:xfrm>
          <a:prstGeom prst="rect">
            <a:avLst/>
          </a:prstGeom>
          <a:noFill/>
        </p:spPr>
        <p:txBody>
          <a:bodyPr wrap="square" rtlCol="0">
            <a:spAutoFit/>
          </a:bodyPr>
          <a:lstStyle/>
          <a:p>
            <a:pPr algn="just">
              <a:lnSpc>
                <a:spcPct val="100000"/>
              </a:lnSpc>
              <a:spcBef>
                <a:spcPts val="0"/>
              </a:spcBef>
            </a:pPr>
            <a:r>
              <a:rPr lang="en-US" dirty="0">
                <a:solidFill>
                  <a:srgbClr val="005EB8"/>
                </a:solidFill>
              </a:rPr>
              <a:t>Regulation (EU) 2015/2283 of the European Parliament and of the Council of 25 November 2015 on novel foods</a:t>
            </a:r>
          </a:p>
          <a:p>
            <a:pPr marL="285750" indent="-285750" algn="just">
              <a:buFont typeface="Arial" panose="020B0604020202020204" pitchFamily="34" charset="0"/>
              <a:buChar char="•"/>
            </a:pPr>
            <a:r>
              <a:rPr lang="en-US" dirty="0">
                <a:solidFill>
                  <a:srgbClr val="005EB8"/>
                </a:solidFill>
              </a:rPr>
              <a:t>The procedure for </a:t>
            </a:r>
            <a:r>
              <a:rPr lang="en-US" dirty="0" err="1">
                <a:solidFill>
                  <a:srgbClr val="005EB8"/>
                </a:solidFill>
              </a:rPr>
              <a:t>authorising</a:t>
            </a:r>
            <a:r>
              <a:rPr lang="en-US" dirty="0">
                <a:solidFill>
                  <a:srgbClr val="005EB8"/>
                </a:solidFill>
              </a:rPr>
              <a:t> the placing on the market within the Union of a novel food shall start either on the Commission's initiative or following an application to the Commission by an applicant</a:t>
            </a:r>
          </a:p>
          <a:p>
            <a:pPr marL="285750" indent="-285750" algn="just">
              <a:buFont typeface="Arial" panose="020B0604020202020204" pitchFamily="34" charset="0"/>
              <a:buChar char="•"/>
            </a:pPr>
            <a:r>
              <a:rPr lang="en-US" dirty="0">
                <a:solidFill>
                  <a:srgbClr val="005EB8"/>
                </a:solidFill>
              </a:rPr>
              <a:t>The Commission shall establish and update a Union list of novel foods </a:t>
            </a:r>
            <a:r>
              <a:rPr lang="en-US" dirty="0" err="1">
                <a:solidFill>
                  <a:srgbClr val="005EB8"/>
                </a:solidFill>
              </a:rPr>
              <a:t>authorised</a:t>
            </a:r>
            <a:r>
              <a:rPr lang="en-US" dirty="0">
                <a:solidFill>
                  <a:srgbClr val="005EB8"/>
                </a:solidFill>
              </a:rPr>
              <a:t> to be placed on the market within the Union</a:t>
            </a:r>
          </a:p>
          <a:p>
            <a:pPr marL="285750" indent="-285750" algn="just">
              <a:buFont typeface="Arial" panose="020B0604020202020204" pitchFamily="34" charset="0"/>
              <a:buChar char="•"/>
            </a:pPr>
            <a:r>
              <a:rPr lang="en-US" dirty="0">
                <a:solidFill>
                  <a:srgbClr val="005EB8"/>
                </a:solidFill>
              </a:rPr>
              <a:t>The Commission shall only </a:t>
            </a:r>
            <a:r>
              <a:rPr lang="en-US" dirty="0" err="1">
                <a:solidFill>
                  <a:srgbClr val="005EB8"/>
                </a:solidFill>
              </a:rPr>
              <a:t>authorise</a:t>
            </a:r>
            <a:r>
              <a:rPr lang="en-US" dirty="0">
                <a:solidFill>
                  <a:srgbClr val="005EB8"/>
                </a:solidFill>
              </a:rPr>
              <a:t> and include a novel food in the Union list if it complies with the following conditions: (a) </a:t>
            </a:r>
            <a:r>
              <a:rPr lang="en-US" b="1" u="sng" dirty="0">
                <a:solidFill>
                  <a:srgbClr val="005EB8"/>
                </a:solidFill>
              </a:rPr>
              <a:t>the food does not, on the basis of the scientific evidence available, pose a safety risk to human health</a:t>
            </a:r>
            <a:r>
              <a:rPr lang="en-US" dirty="0">
                <a:solidFill>
                  <a:srgbClr val="005EB8"/>
                </a:solidFill>
              </a:rPr>
              <a:t>; (b) </a:t>
            </a:r>
            <a:r>
              <a:rPr lang="en-US" b="1" u="sng" dirty="0">
                <a:solidFill>
                  <a:srgbClr val="005EB8"/>
                </a:solidFill>
              </a:rPr>
              <a:t>the food's intended use does not mislead the consumer, especially when the food is intended to replace another food and there is a significant change in the nutritional value</a:t>
            </a:r>
            <a:r>
              <a:rPr lang="en-US" dirty="0">
                <a:solidFill>
                  <a:srgbClr val="005EB8"/>
                </a:solidFill>
              </a:rPr>
              <a:t>; (c) where the food is intended to replace another food, it does not differ from that food in such a way that its normal consumption would be nutritionally disadvantageous for the consumer</a:t>
            </a:r>
          </a:p>
          <a:p>
            <a:pPr marL="285750" indent="-285750" algn="just">
              <a:buFont typeface="Arial" panose="020B0604020202020204" pitchFamily="34" charset="0"/>
              <a:buChar char="•"/>
            </a:pPr>
            <a:r>
              <a:rPr lang="en-US" dirty="0">
                <a:solidFill>
                  <a:srgbClr val="005EB8"/>
                </a:solidFill>
              </a:rPr>
              <a:t>Upon request by the Commission, EFSA shall give its opinion as to whether the update is liable to have an effect on human health</a:t>
            </a:r>
          </a:p>
        </p:txBody>
      </p:sp>
    </p:spTree>
    <p:extLst>
      <p:ext uri="{BB962C8B-B14F-4D97-AF65-F5344CB8AC3E}">
        <p14:creationId xmlns:p14="http://schemas.microsoft.com/office/powerpoint/2010/main" val="7087721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CC870A-F696-29AB-F4C8-1DAECD06E0BC}"/>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D8DA5448-7455-F912-486B-CD2E7CC25251}"/>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3621D97B-7294-5A14-5E41-49254A96325A}"/>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22CD69F6-EF2D-50F6-A859-078199AC59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2A403C8A-8581-A51F-F126-B122181828D6}"/>
              </a:ext>
            </a:extLst>
          </p:cNvPr>
          <p:cNvSpPr txBox="1"/>
          <p:nvPr/>
        </p:nvSpPr>
        <p:spPr>
          <a:xfrm>
            <a:off x="642026" y="706571"/>
            <a:ext cx="7879403" cy="4801314"/>
          </a:xfrm>
          <a:prstGeom prst="rect">
            <a:avLst/>
          </a:prstGeom>
          <a:noFill/>
        </p:spPr>
        <p:txBody>
          <a:bodyPr wrap="square" rtlCol="0">
            <a:spAutoFit/>
          </a:bodyPr>
          <a:lstStyle/>
          <a:p>
            <a:pPr algn="just">
              <a:lnSpc>
                <a:spcPct val="100000"/>
              </a:lnSpc>
              <a:spcBef>
                <a:spcPts val="0"/>
              </a:spcBef>
            </a:pPr>
            <a:r>
              <a:rPr lang="en-US" dirty="0">
                <a:solidFill>
                  <a:srgbClr val="005EB8"/>
                </a:solidFill>
              </a:rPr>
              <a:t>Directive 2001/18/EC of the European Parliament and of the Council of 12 March 2001 on the deliberate release into the environment of genetically modified organisms</a:t>
            </a:r>
          </a:p>
          <a:p>
            <a:pPr marL="285750" indent="-285750" algn="just">
              <a:buFont typeface="Arial" panose="020B0604020202020204" pitchFamily="34" charset="0"/>
              <a:buChar char="•"/>
            </a:pPr>
            <a:r>
              <a:rPr lang="en-US" b="1" u="sng" dirty="0">
                <a:solidFill>
                  <a:srgbClr val="005EB8"/>
                </a:solidFill>
              </a:rPr>
              <a:t>GMO means an organism, with the exception of human beings, in which the genetic material has been altered in a way that does not occur naturally by mating and/or natural recombination</a:t>
            </a:r>
          </a:p>
          <a:p>
            <a:pPr algn="just">
              <a:lnSpc>
                <a:spcPct val="100000"/>
              </a:lnSpc>
              <a:spcBef>
                <a:spcPts val="0"/>
              </a:spcBef>
            </a:pPr>
            <a:endParaRPr lang="en-US" dirty="0">
              <a:solidFill>
                <a:srgbClr val="005EB8"/>
              </a:solidFill>
            </a:endParaRPr>
          </a:p>
          <a:p>
            <a:pPr algn="just">
              <a:lnSpc>
                <a:spcPct val="100000"/>
              </a:lnSpc>
              <a:spcBef>
                <a:spcPts val="0"/>
              </a:spcBef>
            </a:pPr>
            <a:r>
              <a:rPr lang="en-US" dirty="0">
                <a:solidFill>
                  <a:srgbClr val="005EB8"/>
                </a:solidFill>
              </a:rPr>
              <a:t>Regulation (EC) No 1829/2003 of the European Parliament and of the Council of 22 September 2003 on genetically modified food and feed</a:t>
            </a:r>
          </a:p>
          <a:p>
            <a:pPr lvl="1" algn="just">
              <a:lnSpc>
                <a:spcPct val="100000"/>
              </a:lnSpc>
              <a:spcBef>
                <a:spcPts val="0"/>
              </a:spcBef>
            </a:pPr>
            <a:r>
              <a:rPr lang="en-US" dirty="0">
                <a:solidFill>
                  <a:srgbClr val="005EB8"/>
                </a:solidFill>
              </a:rPr>
              <a:t>GMOs for food use, food containing or consisting of GMOs, and food produced from or containing ingredients produced from GMOs </a:t>
            </a:r>
            <a:r>
              <a:rPr lang="en-US" b="1" u="sng" dirty="0">
                <a:solidFill>
                  <a:srgbClr val="005EB8"/>
                </a:solidFill>
              </a:rPr>
              <a:t>must not have adverse effects on human health, animal health or the environment, mislead the consumer, and differ from the food which it is intended to replace to such an extent that its normal consumption would be nutritionally disadvantageous for the consumer</a:t>
            </a:r>
          </a:p>
          <a:p>
            <a:pPr lvl="1" algn="just">
              <a:lnSpc>
                <a:spcPct val="100000"/>
              </a:lnSpc>
              <a:spcBef>
                <a:spcPts val="0"/>
              </a:spcBef>
            </a:pPr>
            <a:r>
              <a:rPr lang="en-US" dirty="0">
                <a:solidFill>
                  <a:srgbClr val="005EB8"/>
                </a:solidFill>
              </a:rPr>
              <a:t>Application for </a:t>
            </a:r>
            <a:r>
              <a:rPr lang="en-US" b="1" u="sng" dirty="0">
                <a:solidFill>
                  <a:srgbClr val="005EB8"/>
                </a:solidFill>
              </a:rPr>
              <a:t>authorization</a:t>
            </a:r>
            <a:r>
              <a:rPr lang="en-US" dirty="0">
                <a:solidFill>
                  <a:srgbClr val="005EB8"/>
                </a:solidFill>
              </a:rPr>
              <a:t> for cultivation, for food or feed, or for both, to the competent authorities of the MS</a:t>
            </a:r>
          </a:p>
        </p:txBody>
      </p:sp>
    </p:spTree>
    <p:extLst>
      <p:ext uri="{BB962C8B-B14F-4D97-AF65-F5344CB8AC3E}">
        <p14:creationId xmlns:p14="http://schemas.microsoft.com/office/powerpoint/2010/main" val="1317703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5FA311-B87F-E3FC-C2FB-D5FF84BD9372}"/>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79833B03-481B-6989-BC8D-15B63351C174}"/>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E83A10A1-707B-7156-F4F6-26FE3D4972E4}"/>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5D01B3EC-FCC3-29EF-4D7A-CC3CA1AFCD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68F7B6C2-10C0-58B0-0519-B805B7A51D53}"/>
              </a:ext>
            </a:extLst>
          </p:cNvPr>
          <p:cNvSpPr txBox="1"/>
          <p:nvPr/>
        </p:nvSpPr>
        <p:spPr>
          <a:xfrm>
            <a:off x="525294" y="614795"/>
            <a:ext cx="8317149" cy="5293757"/>
          </a:xfrm>
          <a:prstGeom prst="rect">
            <a:avLst/>
          </a:prstGeom>
          <a:noFill/>
        </p:spPr>
        <p:txBody>
          <a:bodyPr wrap="square" rtlCol="0">
            <a:spAutoFit/>
          </a:bodyPr>
          <a:lstStyle/>
          <a:p>
            <a:pPr algn="just">
              <a:lnSpc>
                <a:spcPct val="100000"/>
              </a:lnSpc>
              <a:spcBef>
                <a:spcPts val="0"/>
              </a:spcBef>
            </a:pPr>
            <a:endParaRPr lang="en-US" dirty="0">
              <a:solidFill>
                <a:srgbClr val="005EB8"/>
              </a:solidFill>
            </a:endParaRPr>
          </a:p>
          <a:p>
            <a:pPr algn="just">
              <a:lnSpc>
                <a:spcPct val="100000"/>
              </a:lnSpc>
              <a:spcBef>
                <a:spcPts val="0"/>
              </a:spcBef>
            </a:pPr>
            <a:r>
              <a:rPr lang="en-US" sz="2500" dirty="0">
                <a:solidFill>
                  <a:srgbClr val="005EB8"/>
                </a:solidFill>
              </a:rPr>
              <a:t>Economic integration can take various forms and these can be ranged in a spectrum in which the degree of involvement of participating economies, one with another, becomes greater and greater. The </a:t>
            </a:r>
            <a:r>
              <a:rPr lang="en-US" sz="2500" b="1" u="sng" dirty="0">
                <a:solidFill>
                  <a:srgbClr val="005EB8"/>
                </a:solidFill>
              </a:rPr>
              <a:t>free trade area</a:t>
            </a:r>
            <a:r>
              <a:rPr lang="en-US" sz="2500" dirty="0">
                <a:solidFill>
                  <a:srgbClr val="005EB8"/>
                </a:solidFill>
              </a:rPr>
              <a:t> is the least onerous in terms of involvement. It consists in an arrangement between States in which they agree to remove all customs duties (and quotas) on trade passing between them. Each party is free, however, to determine unilaterally the level of customs duty on import coming from outside the area</a:t>
            </a:r>
          </a:p>
          <a:p>
            <a:pPr algn="just">
              <a:lnSpc>
                <a:spcPct val="100000"/>
              </a:lnSpc>
              <a:spcBef>
                <a:spcPts val="0"/>
              </a:spcBef>
            </a:pPr>
            <a:endParaRPr lang="en-US" sz="2500" dirty="0">
              <a:solidFill>
                <a:srgbClr val="005EB8"/>
              </a:solidFill>
            </a:endParaRPr>
          </a:p>
          <a:p>
            <a:pPr algn="just">
              <a:lnSpc>
                <a:spcPct val="100000"/>
              </a:lnSpc>
              <a:spcBef>
                <a:spcPts val="0"/>
              </a:spcBef>
            </a:pPr>
            <a:r>
              <a:rPr lang="en-US" sz="2500" dirty="0">
                <a:solidFill>
                  <a:srgbClr val="005EB8"/>
                </a:solidFill>
              </a:rPr>
              <a:t>D. Swann, </a:t>
            </a:r>
            <a:r>
              <a:rPr lang="en-US" sz="2500" i="1" dirty="0">
                <a:solidFill>
                  <a:srgbClr val="005EB8"/>
                </a:solidFill>
              </a:rPr>
              <a:t>The Economics of the Common Market</a:t>
            </a:r>
            <a:r>
              <a:rPr lang="en-US" sz="2500" dirty="0">
                <a:solidFill>
                  <a:srgbClr val="005EB8"/>
                </a:solidFill>
              </a:rPr>
              <a:t>, 7th ed., Penguin, 1992, p. 11-12</a:t>
            </a:r>
          </a:p>
          <a:p>
            <a:pPr marL="342900" indent="-342900" algn="just">
              <a:lnSpc>
                <a:spcPct val="100000"/>
              </a:lnSpc>
              <a:spcBef>
                <a:spcPts val="0"/>
              </a:spcBef>
              <a:buFont typeface="Arial" panose="020B0604020202020204" pitchFamily="34" charset="0"/>
              <a:buChar char="•"/>
            </a:pPr>
            <a:endParaRPr lang="en-US" sz="2000" dirty="0">
              <a:solidFill>
                <a:srgbClr val="005EB8"/>
              </a:solidFill>
            </a:endParaRPr>
          </a:p>
        </p:txBody>
      </p:sp>
    </p:spTree>
    <p:extLst>
      <p:ext uri="{BB962C8B-B14F-4D97-AF65-F5344CB8AC3E}">
        <p14:creationId xmlns:p14="http://schemas.microsoft.com/office/powerpoint/2010/main" val="4337432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F056D3-DBC1-C7FB-ABD2-E05692D33991}"/>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DA6498F6-4BA0-4DB7-0249-58D2B181860C}"/>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2BF3BDE6-273B-A65C-6415-BE5FDB8C083A}"/>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5EF4D8CD-85D1-3FF7-2691-B70AFBF5FF1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5D73703A-FD80-7EB1-BEEC-C4938DB07EE9}"/>
              </a:ext>
            </a:extLst>
          </p:cNvPr>
          <p:cNvSpPr txBox="1"/>
          <p:nvPr/>
        </p:nvSpPr>
        <p:spPr>
          <a:xfrm>
            <a:off x="642026" y="706571"/>
            <a:ext cx="7879403" cy="4832092"/>
          </a:xfrm>
          <a:prstGeom prst="rect">
            <a:avLst/>
          </a:prstGeom>
          <a:noFill/>
        </p:spPr>
        <p:txBody>
          <a:bodyPr wrap="square" rtlCol="0">
            <a:spAutoFit/>
          </a:bodyPr>
          <a:lstStyle/>
          <a:p>
            <a:pPr algn="just">
              <a:lnSpc>
                <a:spcPct val="100000"/>
              </a:lnSpc>
              <a:spcBef>
                <a:spcPts val="0"/>
              </a:spcBef>
            </a:pPr>
            <a:r>
              <a:rPr lang="en-US" sz="2200" dirty="0">
                <a:solidFill>
                  <a:srgbClr val="005EB8"/>
                </a:solidFill>
              </a:rPr>
              <a:t>Regulation (EC) No 1830/2003 of the European Parliament and of the Council of 22 September 2003 concerning the traceability and labelling of GMOs and the traceability of food and feed products produced from GMOs</a:t>
            </a:r>
          </a:p>
          <a:p>
            <a:pPr lvl="1" algn="just">
              <a:lnSpc>
                <a:spcPct val="100000"/>
              </a:lnSpc>
              <a:spcBef>
                <a:spcPts val="0"/>
              </a:spcBef>
            </a:pPr>
            <a:r>
              <a:rPr lang="en-US" sz="2200" dirty="0">
                <a:solidFill>
                  <a:srgbClr val="005EB8"/>
                </a:solidFill>
              </a:rPr>
              <a:t>For products consisting of or containing GMOs, operators shall ensure that (a) for pre-packaged products consisting of, or containing GMOs, the words "This product contains genetically modified organisms" or "This product contains genetically modified [name of organism(s)]" appear on a label; (b) for non-pre-packaged products offered to the final consumer the words "This product contains genetically modified organisms" or "This product contains genetically modified [name of organism(s)]" shall appear on, or in connection with, the display of the product</a:t>
            </a:r>
          </a:p>
        </p:txBody>
      </p:sp>
    </p:spTree>
    <p:extLst>
      <p:ext uri="{BB962C8B-B14F-4D97-AF65-F5344CB8AC3E}">
        <p14:creationId xmlns:p14="http://schemas.microsoft.com/office/powerpoint/2010/main" val="35571951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0" y="0"/>
            <a:ext cx="9144000" cy="6916615"/>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97779" y="5294753"/>
            <a:ext cx="1948442" cy="737882"/>
          </a:xfrm>
          <a:prstGeom prst="rect">
            <a:avLst/>
          </a:prstGeom>
        </p:spPr>
      </p:pic>
      <p:sp>
        <p:nvSpPr>
          <p:cNvPr id="8" name="CasellaDiTesto 7"/>
          <p:cNvSpPr txBox="1"/>
          <p:nvPr/>
        </p:nvSpPr>
        <p:spPr>
          <a:xfrm>
            <a:off x="1137138" y="3056651"/>
            <a:ext cx="6869724" cy="707886"/>
          </a:xfrm>
          <a:prstGeom prst="rect">
            <a:avLst/>
          </a:prstGeom>
          <a:noFill/>
        </p:spPr>
        <p:txBody>
          <a:bodyPr wrap="square" rtlCol="0">
            <a:spAutoFit/>
          </a:bodyPr>
          <a:lstStyle/>
          <a:p>
            <a:pPr algn="ctr"/>
            <a:r>
              <a:rPr lang="it-IT" sz="4000" dirty="0">
                <a:solidFill>
                  <a:schemeClr val="bg1"/>
                </a:solidFill>
                <a:latin typeface="+mj-lt"/>
              </a:rPr>
              <a:t>GRAZIE</a:t>
            </a:r>
          </a:p>
        </p:txBody>
      </p:sp>
      <p:sp>
        <p:nvSpPr>
          <p:cNvPr id="3" name="CasellaDiTesto 2"/>
          <p:cNvSpPr txBox="1"/>
          <p:nvPr/>
        </p:nvSpPr>
        <p:spPr>
          <a:xfrm>
            <a:off x="3926793" y="6229882"/>
            <a:ext cx="1290415" cy="338554"/>
          </a:xfrm>
          <a:prstGeom prst="rect">
            <a:avLst/>
          </a:prstGeom>
          <a:noFill/>
        </p:spPr>
        <p:txBody>
          <a:bodyPr wrap="square" rtlCol="0">
            <a:spAutoFit/>
          </a:bodyPr>
          <a:lstStyle/>
          <a:p>
            <a:pPr algn="ctr"/>
            <a:r>
              <a:rPr lang="it-IT" sz="1600" dirty="0" err="1">
                <a:solidFill>
                  <a:schemeClr val="bg1"/>
                </a:solidFill>
              </a:rPr>
              <a:t>www.unipr.it</a:t>
            </a:r>
            <a:endParaRPr lang="it-IT" sz="1600" dirty="0">
              <a:solidFill>
                <a:schemeClr val="bg1"/>
              </a:solidFill>
            </a:endParaRPr>
          </a:p>
        </p:txBody>
      </p:sp>
    </p:spTree>
    <p:extLst>
      <p:ext uri="{BB962C8B-B14F-4D97-AF65-F5344CB8AC3E}">
        <p14:creationId xmlns:p14="http://schemas.microsoft.com/office/powerpoint/2010/main" val="1736381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B0F012-7F54-AB40-4F64-DDE53889855F}"/>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3B6BBFE2-04C5-7470-5E4E-8326618FC253}"/>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2CE3040C-988B-B38C-8198-6225E43D60B0}"/>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61EA7214-F98B-3984-D649-69D2BA583A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16D20263-FE58-D250-F4D0-C3A620F161A2}"/>
              </a:ext>
            </a:extLst>
          </p:cNvPr>
          <p:cNvSpPr txBox="1"/>
          <p:nvPr/>
        </p:nvSpPr>
        <p:spPr>
          <a:xfrm>
            <a:off x="525294" y="614795"/>
            <a:ext cx="8317149" cy="4524315"/>
          </a:xfrm>
          <a:prstGeom prst="rect">
            <a:avLst/>
          </a:prstGeom>
          <a:noFill/>
        </p:spPr>
        <p:txBody>
          <a:bodyPr wrap="square" rtlCol="0">
            <a:spAutoFit/>
          </a:bodyPr>
          <a:lstStyle/>
          <a:p>
            <a:pPr algn="just">
              <a:lnSpc>
                <a:spcPct val="100000"/>
              </a:lnSpc>
              <a:spcBef>
                <a:spcPts val="0"/>
              </a:spcBef>
            </a:pPr>
            <a:endParaRPr lang="en-US" dirty="0">
              <a:solidFill>
                <a:srgbClr val="005EB8"/>
              </a:solidFill>
            </a:endParaRPr>
          </a:p>
          <a:p>
            <a:pPr algn="just">
              <a:lnSpc>
                <a:spcPct val="100000"/>
              </a:lnSpc>
              <a:spcBef>
                <a:spcPts val="0"/>
              </a:spcBef>
            </a:pPr>
            <a:endParaRPr lang="en-US" sz="2500" dirty="0">
              <a:solidFill>
                <a:srgbClr val="005EB8"/>
              </a:solidFill>
            </a:endParaRPr>
          </a:p>
          <a:p>
            <a:pPr algn="just">
              <a:lnSpc>
                <a:spcPct val="100000"/>
              </a:lnSpc>
              <a:spcBef>
                <a:spcPts val="0"/>
              </a:spcBef>
            </a:pPr>
            <a:endParaRPr lang="en-US" sz="2500" dirty="0">
              <a:solidFill>
                <a:srgbClr val="005EB8"/>
              </a:solidFill>
            </a:endParaRPr>
          </a:p>
          <a:p>
            <a:pPr algn="just">
              <a:lnSpc>
                <a:spcPct val="100000"/>
              </a:lnSpc>
              <a:spcBef>
                <a:spcPts val="0"/>
              </a:spcBef>
            </a:pPr>
            <a:r>
              <a:rPr lang="en-US" sz="2500" dirty="0">
                <a:solidFill>
                  <a:srgbClr val="005EB8"/>
                </a:solidFill>
              </a:rPr>
              <a:t>The next stage is the </a:t>
            </a:r>
            <a:r>
              <a:rPr lang="en-US" sz="2500" b="1" u="sng" dirty="0">
                <a:solidFill>
                  <a:srgbClr val="005EB8"/>
                </a:solidFill>
              </a:rPr>
              <a:t>custom union</a:t>
            </a:r>
            <a:r>
              <a:rPr lang="en-US" sz="2500" dirty="0">
                <a:solidFill>
                  <a:srgbClr val="005EB8"/>
                </a:solidFill>
              </a:rPr>
              <a:t>. Here tariffs and quotas on trade between members are also removed but members agree to apply a common level of tariffs on goods entering the union from without. The latter is called the common customs, or common external, tariff.</a:t>
            </a:r>
          </a:p>
          <a:p>
            <a:pPr algn="just">
              <a:lnSpc>
                <a:spcPct val="100000"/>
              </a:lnSpc>
              <a:spcBef>
                <a:spcPts val="0"/>
              </a:spcBef>
            </a:pPr>
            <a:endParaRPr lang="en-US" sz="2500" dirty="0">
              <a:solidFill>
                <a:srgbClr val="005EB8"/>
              </a:solidFill>
            </a:endParaRPr>
          </a:p>
          <a:p>
            <a:pPr algn="just">
              <a:lnSpc>
                <a:spcPct val="100000"/>
              </a:lnSpc>
              <a:spcBef>
                <a:spcPts val="0"/>
              </a:spcBef>
            </a:pPr>
            <a:r>
              <a:rPr lang="en-US" sz="2500" dirty="0">
                <a:solidFill>
                  <a:srgbClr val="005EB8"/>
                </a:solidFill>
              </a:rPr>
              <a:t>D. Swann, </a:t>
            </a:r>
            <a:r>
              <a:rPr lang="en-US" sz="2500" i="1" dirty="0">
                <a:solidFill>
                  <a:srgbClr val="005EB8"/>
                </a:solidFill>
              </a:rPr>
              <a:t>The Economics of the Common Market</a:t>
            </a:r>
            <a:r>
              <a:rPr lang="en-US" sz="2500" dirty="0">
                <a:solidFill>
                  <a:srgbClr val="005EB8"/>
                </a:solidFill>
              </a:rPr>
              <a:t>, 7th ed., Penguin, 1992, p. 11-12 </a:t>
            </a:r>
          </a:p>
          <a:p>
            <a:pPr marL="342900" indent="-342900" algn="just">
              <a:lnSpc>
                <a:spcPct val="100000"/>
              </a:lnSpc>
              <a:spcBef>
                <a:spcPts val="0"/>
              </a:spcBef>
              <a:buFont typeface="Arial" panose="020B0604020202020204" pitchFamily="34" charset="0"/>
              <a:buChar char="•"/>
            </a:pPr>
            <a:endParaRPr lang="en-US" sz="2000" dirty="0">
              <a:solidFill>
                <a:srgbClr val="005EB8"/>
              </a:solidFill>
            </a:endParaRPr>
          </a:p>
        </p:txBody>
      </p:sp>
    </p:spTree>
    <p:extLst>
      <p:ext uri="{BB962C8B-B14F-4D97-AF65-F5344CB8AC3E}">
        <p14:creationId xmlns:p14="http://schemas.microsoft.com/office/powerpoint/2010/main" val="3981489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86611-C2A8-5909-1D4A-5F6BB3C5B243}"/>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6FAA65D7-82D3-8795-16E7-35DECD7962B8}"/>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1D7AAD69-075C-AEA2-4E7F-9AB30F5487B3}"/>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8A358DA8-E5DE-77F6-A8CE-9A88C4BF81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23A05D6F-51F0-62E7-6292-54B6A2D941AB}"/>
              </a:ext>
            </a:extLst>
          </p:cNvPr>
          <p:cNvSpPr txBox="1"/>
          <p:nvPr/>
        </p:nvSpPr>
        <p:spPr>
          <a:xfrm>
            <a:off x="525294" y="614795"/>
            <a:ext cx="8317149" cy="4524315"/>
          </a:xfrm>
          <a:prstGeom prst="rect">
            <a:avLst/>
          </a:prstGeom>
          <a:noFill/>
        </p:spPr>
        <p:txBody>
          <a:bodyPr wrap="square" rtlCol="0">
            <a:spAutoFit/>
          </a:bodyPr>
          <a:lstStyle/>
          <a:p>
            <a:pPr algn="just">
              <a:lnSpc>
                <a:spcPct val="100000"/>
              </a:lnSpc>
              <a:spcBef>
                <a:spcPts val="0"/>
              </a:spcBef>
            </a:pPr>
            <a:endParaRPr lang="en-US" dirty="0">
              <a:solidFill>
                <a:srgbClr val="005EB8"/>
              </a:solidFill>
            </a:endParaRPr>
          </a:p>
          <a:p>
            <a:pPr algn="just">
              <a:lnSpc>
                <a:spcPct val="100000"/>
              </a:lnSpc>
              <a:spcBef>
                <a:spcPts val="0"/>
              </a:spcBef>
            </a:pPr>
            <a:endParaRPr lang="en-US" sz="2500" dirty="0">
              <a:solidFill>
                <a:srgbClr val="005EB8"/>
              </a:solidFill>
            </a:endParaRPr>
          </a:p>
          <a:p>
            <a:pPr algn="just">
              <a:lnSpc>
                <a:spcPct val="100000"/>
              </a:lnSpc>
              <a:spcBef>
                <a:spcPts val="0"/>
              </a:spcBef>
            </a:pPr>
            <a:endParaRPr lang="en-US" sz="2500" dirty="0">
              <a:solidFill>
                <a:srgbClr val="005EB8"/>
              </a:solidFill>
            </a:endParaRPr>
          </a:p>
          <a:p>
            <a:pPr algn="just">
              <a:lnSpc>
                <a:spcPct val="100000"/>
              </a:lnSpc>
              <a:spcBef>
                <a:spcPts val="0"/>
              </a:spcBef>
            </a:pPr>
            <a:r>
              <a:rPr lang="en-US" sz="2500" dirty="0">
                <a:solidFill>
                  <a:srgbClr val="005EB8"/>
                </a:solidFill>
              </a:rPr>
              <a:t>Next comes the </a:t>
            </a:r>
            <a:r>
              <a:rPr lang="en-US" sz="2500" b="1" u="sng" dirty="0">
                <a:solidFill>
                  <a:srgbClr val="005EB8"/>
                </a:solidFill>
              </a:rPr>
              <a:t>common market</a:t>
            </a:r>
            <a:r>
              <a:rPr lang="en-US" sz="2500" dirty="0">
                <a:solidFill>
                  <a:srgbClr val="005EB8"/>
                </a:solidFill>
              </a:rPr>
              <a:t> and this technical term implies that to the free movement of goods within the customs union is added the free movement of the factors of production – </a:t>
            </a:r>
            <a:r>
              <a:rPr lang="en-US" sz="2500" dirty="0" err="1">
                <a:solidFill>
                  <a:srgbClr val="005EB8"/>
                </a:solidFill>
              </a:rPr>
              <a:t>labour</a:t>
            </a:r>
            <a:r>
              <a:rPr lang="en-US" sz="2500" dirty="0">
                <a:solidFill>
                  <a:srgbClr val="005EB8"/>
                </a:solidFill>
              </a:rPr>
              <a:t>, capital and enterprise.</a:t>
            </a:r>
          </a:p>
          <a:p>
            <a:pPr algn="just">
              <a:lnSpc>
                <a:spcPct val="100000"/>
              </a:lnSpc>
              <a:spcBef>
                <a:spcPts val="0"/>
              </a:spcBef>
            </a:pPr>
            <a:endParaRPr lang="en-US" sz="2500" dirty="0">
              <a:solidFill>
                <a:srgbClr val="005EB8"/>
              </a:solidFill>
            </a:endParaRPr>
          </a:p>
          <a:p>
            <a:pPr algn="just">
              <a:lnSpc>
                <a:spcPct val="100000"/>
              </a:lnSpc>
              <a:spcBef>
                <a:spcPts val="0"/>
              </a:spcBef>
            </a:pPr>
            <a:endParaRPr lang="en-US" sz="2500" dirty="0">
              <a:solidFill>
                <a:srgbClr val="005EB8"/>
              </a:solidFill>
            </a:endParaRPr>
          </a:p>
          <a:p>
            <a:pPr algn="just">
              <a:lnSpc>
                <a:spcPct val="100000"/>
              </a:lnSpc>
              <a:spcBef>
                <a:spcPts val="0"/>
              </a:spcBef>
            </a:pPr>
            <a:r>
              <a:rPr lang="en-US" sz="2500" dirty="0">
                <a:solidFill>
                  <a:srgbClr val="005EB8"/>
                </a:solidFill>
              </a:rPr>
              <a:t>D. Swann, </a:t>
            </a:r>
            <a:r>
              <a:rPr lang="en-US" sz="2500" i="1" dirty="0">
                <a:solidFill>
                  <a:srgbClr val="005EB8"/>
                </a:solidFill>
              </a:rPr>
              <a:t>The Economics of the Common Market</a:t>
            </a:r>
            <a:r>
              <a:rPr lang="en-US" sz="2500" dirty="0">
                <a:solidFill>
                  <a:srgbClr val="005EB8"/>
                </a:solidFill>
              </a:rPr>
              <a:t>, 7th ed., Penguin, 1992, p. 11-12 </a:t>
            </a:r>
          </a:p>
          <a:p>
            <a:pPr marL="342900" indent="-342900" algn="just">
              <a:lnSpc>
                <a:spcPct val="100000"/>
              </a:lnSpc>
              <a:spcBef>
                <a:spcPts val="0"/>
              </a:spcBef>
              <a:buFont typeface="Arial" panose="020B0604020202020204" pitchFamily="34" charset="0"/>
              <a:buChar char="•"/>
            </a:pPr>
            <a:endParaRPr lang="en-US" sz="2000" dirty="0">
              <a:solidFill>
                <a:srgbClr val="005EB8"/>
              </a:solidFill>
            </a:endParaRPr>
          </a:p>
        </p:txBody>
      </p:sp>
    </p:spTree>
    <p:extLst>
      <p:ext uri="{BB962C8B-B14F-4D97-AF65-F5344CB8AC3E}">
        <p14:creationId xmlns:p14="http://schemas.microsoft.com/office/powerpoint/2010/main" val="3806880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CE5BB-C31A-75F3-0870-C4B1F3F7B114}"/>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080A38F9-7420-E868-EB89-0A44413CD9A7}"/>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52860C85-55A7-63FB-BE5C-F08B85C61009}"/>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32E78543-C7EB-0BF0-D064-4EC6C6915B4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A3544235-FD1A-0270-5345-270EDB9259CC}"/>
              </a:ext>
            </a:extLst>
          </p:cNvPr>
          <p:cNvSpPr txBox="1"/>
          <p:nvPr/>
        </p:nvSpPr>
        <p:spPr>
          <a:xfrm>
            <a:off x="525294" y="614795"/>
            <a:ext cx="8317149" cy="4909036"/>
          </a:xfrm>
          <a:prstGeom prst="rect">
            <a:avLst/>
          </a:prstGeom>
          <a:noFill/>
        </p:spPr>
        <p:txBody>
          <a:bodyPr wrap="square" rtlCol="0">
            <a:spAutoFit/>
          </a:bodyPr>
          <a:lstStyle/>
          <a:p>
            <a:pPr algn="just">
              <a:lnSpc>
                <a:spcPct val="100000"/>
              </a:lnSpc>
              <a:spcBef>
                <a:spcPts val="0"/>
              </a:spcBef>
            </a:pPr>
            <a:endParaRPr lang="en-US" dirty="0">
              <a:solidFill>
                <a:srgbClr val="005EB8"/>
              </a:solidFill>
            </a:endParaRPr>
          </a:p>
          <a:p>
            <a:pPr algn="just">
              <a:lnSpc>
                <a:spcPct val="100000"/>
              </a:lnSpc>
              <a:spcBef>
                <a:spcPts val="0"/>
              </a:spcBef>
            </a:pPr>
            <a:endParaRPr lang="en-US" sz="2500" dirty="0">
              <a:solidFill>
                <a:srgbClr val="005EB8"/>
              </a:solidFill>
            </a:endParaRPr>
          </a:p>
          <a:p>
            <a:pPr algn="just">
              <a:lnSpc>
                <a:spcPct val="100000"/>
              </a:lnSpc>
              <a:spcBef>
                <a:spcPts val="0"/>
              </a:spcBef>
            </a:pPr>
            <a:endParaRPr lang="en-US" sz="2500" dirty="0">
              <a:solidFill>
                <a:srgbClr val="005EB8"/>
              </a:solidFill>
            </a:endParaRPr>
          </a:p>
          <a:p>
            <a:pPr algn="just">
              <a:lnSpc>
                <a:spcPct val="100000"/>
              </a:lnSpc>
              <a:spcBef>
                <a:spcPts val="0"/>
              </a:spcBef>
            </a:pPr>
            <a:r>
              <a:rPr lang="en-US" sz="2500" dirty="0">
                <a:solidFill>
                  <a:srgbClr val="005EB8"/>
                </a:solidFill>
              </a:rPr>
              <a:t>Finally there is the </a:t>
            </a:r>
            <a:r>
              <a:rPr lang="en-US" sz="2500" b="1" u="sng" dirty="0">
                <a:solidFill>
                  <a:srgbClr val="005EB8"/>
                </a:solidFill>
              </a:rPr>
              <a:t>economic union</a:t>
            </a:r>
            <a:r>
              <a:rPr lang="en-US" sz="2500" dirty="0">
                <a:solidFill>
                  <a:srgbClr val="005EB8"/>
                </a:solidFill>
              </a:rPr>
              <a:t>. This is a common market in which there is also a complete unification of monetary and fiscal policy. There would be a common currency which would be controlled by a central authority and in effect the member States would become regions within the union.</a:t>
            </a:r>
          </a:p>
          <a:p>
            <a:pPr algn="just">
              <a:lnSpc>
                <a:spcPct val="100000"/>
              </a:lnSpc>
              <a:spcBef>
                <a:spcPts val="0"/>
              </a:spcBef>
            </a:pPr>
            <a:endParaRPr lang="en-US" sz="2500" dirty="0">
              <a:solidFill>
                <a:srgbClr val="005EB8"/>
              </a:solidFill>
            </a:endParaRPr>
          </a:p>
          <a:p>
            <a:pPr algn="just">
              <a:lnSpc>
                <a:spcPct val="100000"/>
              </a:lnSpc>
              <a:spcBef>
                <a:spcPts val="0"/>
              </a:spcBef>
            </a:pPr>
            <a:r>
              <a:rPr lang="en-US" sz="2500" dirty="0">
                <a:solidFill>
                  <a:srgbClr val="005EB8"/>
                </a:solidFill>
              </a:rPr>
              <a:t>D. Swann, </a:t>
            </a:r>
            <a:r>
              <a:rPr lang="en-US" sz="2500" i="1" dirty="0">
                <a:solidFill>
                  <a:srgbClr val="005EB8"/>
                </a:solidFill>
              </a:rPr>
              <a:t>The Economics of the Common Market</a:t>
            </a:r>
            <a:r>
              <a:rPr lang="en-US" sz="2500" dirty="0">
                <a:solidFill>
                  <a:srgbClr val="005EB8"/>
                </a:solidFill>
              </a:rPr>
              <a:t>, 7th ed., Penguin, 1992, p. 11-12</a:t>
            </a:r>
          </a:p>
          <a:p>
            <a:pPr algn="just">
              <a:lnSpc>
                <a:spcPct val="100000"/>
              </a:lnSpc>
              <a:spcBef>
                <a:spcPts val="0"/>
              </a:spcBef>
            </a:pPr>
            <a:endParaRPr lang="en-US" sz="2500" dirty="0">
              <a:solidFill>
                <a:srgbClr val="005EB8"/>
              </a:solidFill>
            </a:endParaRPr>
          </a:p>
          <a:p>
            <a:pPr marL="342900" indent="-342900" algn="just">
              <a:lnSpc>
                <a:spcPct val="100000"/>
              </a:lnSpc>
              <a:spcBef>
                <a:spcPts val="0"/>
              </a:spcBef>
              <a:buFont typeface="Arial" panose="020B0604020202020204" pitchFamily="34" charset="0"/>
              <a:buChar char="•"/>
            </a:pPr>
            <a:endParaRPr lang="en-US" sz="2000" dirty="0">
              <a:solidFill>
                <a:srgbClr val="005EB8"/>
              </a:solidFill>
            </a:endParaRPr>
          </a:p>
        </p:txBody>
      </p:sp>
    </p:spTree>
    <p:extLst>
      <p:ext uri="{BB962C8B-B14F-4D97-AF65-F5344CB8AC3E}">
        <p14:creationId xmlns:p14="http://schemas.microsoft.com/office/powerpoint/2010/main" val="3432751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E833A3-2F28-3C6D-2CA2-1B079F664873}"/>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526BC8DB-9E26-5811-380E-16B4D840A1EF}"/>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A28B0EC6-4A1D-4E45-7230-73CA3C963A75}"/>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607597C1-79CC-B812-EA1F-0B851CF953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5FC27CC2-393B-18E7-8228-5F4783A2F1FD}"/>
              </a:ext>
            </a:extLst>
          </p:cNvPr>
          <p:cNvSpPr txBox="1"/>
          <p:nvPr/>
        </p:nvSpPr>
        <p:spPr>
          <a:xfrm>
            <a:off x="525294" y="266596"/>
            <a:ext cx="8317149" cy="6324808"/>
          </a:xfrm>
          <a:prstGeom prst="rect">
            <a:avLst/>
          </a:prstGeom>
          <a:noFill/>
        </p:spPr>
        <p:txBody>
          <a:bodyPr wrap="square" rtlCol="0">
            <a:spAutoFit/>
          </a:bodyPr>
          <a:lstStyle/>
          <a:p>
            <a:pPr algn="just">
              <a:lnSpc>
                <a:spcPct val="100000"/>
              </a:lnSpc>
              <a:spcBef>
                <a:spcPts val="0"/>
              </a:spcBef>
            </a:pPr>
            <a:endParaRPr lang="en-US" sz="2500" dirty="0">
              <a:solidFill>
                <a:srgbClr val="005EB8"/>
              </a:solidFill>
            </a:endParaRPr>
          </a:p>
          <a:p>
            <a:pPr marL="342900" indent="-342900" algn="just">
              <a:lnSpc>
                <a:spcPct val="100000"/>
              </a:lnSpc>
              <a:spcBef>
                <a:spcPts val="0"/>
              </a:spcBef>
              <a:buFont typeface="Arial" panose="020B0604020202020204" pitchFamily="34" charset="0"/>
              <a:buChar char="•"/>
            </a:pPr>
            <a:r>
              <a:rPr lang="en-US" sz="2000" dirty="0">
                <a:solidFill>
                  <a:srgbClr val="005EB8"/>
                </a:solidFill>
              </a:rPr>
              <a:t>Internal market as the original objective of the European integration process and its principal economic rationale</a:t>
            </a:r>
          </a:p>
          <a:p>
            <a:pPr marL="342900" indent="-342900" algn="just">
              <a:lnSpc>
                <a:spcPct val="100000"/>
              </a:lnSpc>
              <a:spcBef>
                <a:spcPts val="0"/>
              </a:spcBef>
              <a:buFont typeface="Arial" panose="020B0604020202020204" pitchFamily="34" charset="0"/>
              <a:buChar char="•"/>
            </a:pPr>
            <a:endParaRPr lang="en-US" sz="2000" dirty="0">
              <a:solidFill>
                <a:srgbClr val="005EB8"/>
              </a:solidFill>
            </a:endParaRPr>
          </a:p>
          <a:p>
            <a:pPr marL="342900" indent="-342900" algn="just">
              <a:lnSpc>
                <a:spcPct val="100000"/>
              </a:lnSpc>
              <a:spcBef>
                <a:spcPts val="0"/>
              </a:spcBef>
              <a:buFont typeface="Arial" panose="020B0604020202020204" pitchFamily="34" charset="0"/>
              <a:buChar char="•"/>
            </a:pPr>
            <a:r>
              <a:rPr lang="en-US" sz="2000" dirty="0">
                <a:solidFill>
                  <a:srgbClr val="005EB8"/>
                </a:solidFill>
              </a:rPr>
              <a:t>Four fundamental freedoms </a:t>
            </a:r>
          </a:p>
          <a:p>
            <a:pPr marL="800100" lvl="1" indent="-342900" algn="just">
              <a:buFont typeface="Arial" panose="020B0604020202020204" pitchFamily="34" charset="0"/>
              <a:buChar char="•"/>
            </a:pPr>
            <a:r>
              <a:rPr lang="en-US" sz="2000" b="1" u="sng" dirty="0">
                <a:solidFill>
                  <a:srgbClr val="005EB8"/>
                </a:solidFill>
              </a:rPr>
              <a:t>Free movement of workers:</a:t>
            </a:r>
            <a:r>
              <a:rPr lang="en-US" sz="2000" dirty="0">
                <a:solidFill>
                  <a:srgbClr val="005EB8"/>
                </a:solidFill>
              </a:rPr>
              <a:t> any person who undertakes genuine and effective work for which he/she is paid under the direction of someone else</a:t>
            </a:r>
          </a:p>
          <a:p>
            <a:pPr marL="800100" lvl="1" indent="-342900" algn="just">
              <a:buFont typeface="Arial" panose="020B0604020202020204" pitchFamily="34" charset="0"/>
              <a:buChar char="•"/>
            </a:pPr>
            <a:r>
              <a:rPr lang="en-US" sz="2000" b="1" u="sng" dirty="0">
                <a:solidFill>
                  <a:srgbClr val="005EB8"/>
                </a:solidFill>
              </a:rPr>
              <a:t>Free movement of services:</a:t>
            </a:r>
            <a:r>
              <a:rPr lang="en-US" sz="2000" dirty="0">
                <a:solidFill>
                  <a:srgbClr val="005EB8"/>
                </a:solidFill>
              </a:rPr>
              <a:t> a transaction which is provided in exchange for money and which is not governed by the rules relating to freedom of movement for goods, capital and persons </a:t>
            </a:r>
          </a:p>
          <a:p>
            <a:pPr marL="800100" lvl="1" indent="-342900" algn="just">
              <a:buFont typeface="Arial" panose="020B0604020202020204" pitchFamily="34" charset="0"/>
              <a:buChar char="•"/>
            </a:pPr>
            <a:r>
              <a:rPr lang="en-US" sz="2000" b="1" u="sng" dirty="0">
                <a:solidFill>
                  <a:srgbClr val="005EB8"/>
                </a:solidFill>
              </a:rPr>
              <a:t>Free movement of goods:</a:t>
            </a:r>
            <a:r>
              <a:rPr lang="en-US" sz="2000" dirty="0">
                <a:solidFill>
                  <a:srgbClr val="005EB8"/>
                </a:solidFill>
              </a:rPr>
              <a:t> products which can be valued in money and which are capable, as such, of forming the subject of commercial transactions </a:t>
            </a:r>
          </a:p>
          <a:p>
            <a:pPr marL="800100" lvl="1" indent="-342900" algn="just">
              <a:buFont typeface="Arial" panose="020B0604020202020204" pitchFamily="34" charset="0"/>
              <a:buChar char="•"/>
            </a:pPr>
            <a:r>
              <a:rPr lang="en-US" sz="2000" b="1" u="sng" dirty="0">
                <a:solidFill>
                  <a:srgbClr val="005EB8"/>
                </a:solidFill>
              </a:rPr>
              <a:t>Free movement of capital:</a:t>
            </a:r>
            <a:r>
              <a:rPr lang="en-US" sz="2000" dirty="0">
                <a:solidFill>
                  <a:srgbClr val="005EB8"/>
                </a:solidFill>
              </a:rPr>
              <a:t> movement of capital (shares, bonds, financial loans…) and payments</a:t>
            </a:r>
          </a:p>
          <a:p>
            <a:pPr marL="800100" lvl="1" indent="-342900" algn="just">
              <a:buFont typeface="Arial" panose="020B0604020202020204" pitchFamily="34" charset="0"/>
              <a:buChar char="•"/>
            </a:pPr>
            <a:endParaRPr lang="en-US" sz="2000" dirty="0">
              <a:solidFill>
                <a:srgbClr val="005EB8"/>
              </a:solidFill>
            </a:endParaRPr>
          </a:p>
          <a:p>
            <a:pPr marL="342900" indent="-342900" algn="just">
              <a:lnSpc>
                <a:spcPct val="100000"/>
              </a:lnSpc>
              <a:spcBef>
                <a:spcPts val="0"/>
              </a:spcBef>
              <a:buFont typeface="Arial" panose="020B0604020202020204" pitchFamily="34" charset="0"/>
              <a:buChar char="•"/>
            </a:pPr>
            <a:r>
              <a:rPr lang="en-US" sz="2000" dirty="0">
                <a:solidFill>
                  <a:srgbClr val="005EB8"/>
                </a:solidFill>
              </a:rPr>
              <a:t>Autonomous concepts of EU Law</a:t>
            </a:r>
          </a:p>
          <a:p>
            <a:pPr marL="1257300" lvl="2" indent="-342900" algn="just">
              <a:buFont typeface="Arial" panose="020B0604020202020204" pitchFamily="34" charset="0"/>
              <a:buChar char="•"/>
            </a:pPr>
            <a:endParaRPr lang="en-US" sz="2000" dirty="0">
              <a:solidFill>
                <a:srgbClr val="005EB8"/>
              </a:solidFill>
            </a:endParaRPr>
          </a:p>
          <a:p>
            <a:pPr marL="342900" indent="-342900" algn="just">
              <a:lnSpc>
                <a:spcPct val="100000"/>
              </a:lnSpc>
              <a:spcBef>
                <a:spcPts val="0"/>
              </a:spcBef>
              <a:buFont typeface="Arial" panose="020B0604020202020204" pitchFamily="34" charset="0"/>
              <a:buChar char="•"/>
            </a:pPr>
            <a:endParaRPr lang="en-US" sz="2000" dirty="0">
              <a:solidFill>
                <a:srgbClr val="005EB8"/>
              </a:solidFill>
            </a:endParaRPr>
          </a:p>
        </p:txBody>
      </p:sp>
    </p:spTree>
    <p:extLst>
      <p:ext uri="{BB962C8B-B14F-4D97-AF65-F5344CB8AC3E}">
        <p14:creationId xmlns:p14="http://schemas.microsoft.com/office/powerpoint/2010/main" val="700443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4C423-8258-0259-75E3-887A2EFEE3F9}"/>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5F14A8CC-DC53-8AC0-DDBF-D8188F4EF548}"/>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E4C01965-4916-B558-F489-97CC3D2C3CD2}"/>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E0ED702B-C20E-5E48-3953-4E9A19B1E0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7E92ED96-6A26-DAA4-F8F4-9E6ED16A7EE2}"/>
              </a:ext>
            </a:extLst>
          </p:cNvPr>
          <p:cNvSpPr txBox="1"/>
          <p:nvPr/>
        </p:nvSpPr>
        <p:spPr>
          <a:xfrm>
            <a:off x="525294" y="266596"/>
            <a:ext cx="8317149" cy="5863144"/>
          </a:xfrm>
          <a:prstGeom prst="rect">
            <a:avLst/>
          </a:prstGeom>
          <a:noFill/>
        </p:spPr>
        <p:txBody>
          <a:bodyPr wrap="square" rtlCol="0">
            <a:spAutoFit/>
          </a:bodyPr>
          <a:lstStyle/>
          <a:p>
            <a:pPr algn="just">
              <a:lnSpc>
                <a:spcPct val="100000"/>
              </a:lnSpc>
              <a:spcBef>
                <a:spcPts val="0"/>
              </a:spcBef>
            </a:pPr>
            <a:endParaRPr lang="en-US" sz="2500" dirty="0">
              <a:solidFill>
                <a:srgbClr val="005EB8"/>
              </a:solidFill>
            </a:endParaRPr>
          </a:p>
          <a:p>
            <a:pPr marL="342900" indent="-342900" algn="just">
              <a:lnSpc>
                <a:spcPct val="100000"/>
              </a:lnSpc>
              <a:spcBef>
                <a:spcPts val="0"/>
              </a:spcBef>
              <a:buFont typeface="Arial" panose="020B0604020202020204" pitchFamily="34" charset="0"/>
              <a:buChar char="•"/>
            </a:pPr>
            <a:endParaRPr lang="en-US" sz="2500" dirty="0">
              <a:solidFill>
                <a:srgbClr val="005EB8"/>
              </a:solidFill>
            </a:endParaRPr>
          </a:p>
          <a:p>
            <a:pPr marL="342900" indent="-342900" algn="just">
              <a:lnSpc>
                <a:spcPct val="100000"/>
              </a:lnSpc>
              <a:spcBef>
                <a:spcPts val="0"/>
              </a:spcBef>
              <a:buFont typeface="Arial" panose="020B0604020202020204" pitchFamily="34" charset="0"/>
              <a:buChar char="•"/>
            </a:pPr>
            <a:r>
              <a:rPr lang="en-US" sz="2500" dirty="0">
                <a:solidFill>
                  <a:srgbClr val="005EB8"/>
                </a:solidFill>
              </a:rPr>
              <a:t>Free movement of goods </a:t>
            </a:r>
          </a:p>
          <a:p>
            <a:pPr marL="800100" lvl="1" indent="-342900" algn="just">
              <a:buFont typeface="Arial" panose="020B0604020202020204" pitchFamily="34" charset="0"/>
              <a:buChar char="•"/>
            </a:pPr>
            <a:r>
              <a:rPr lang="en-US" sz="2500" b="1" u="sng" dirty="0">
                <a:solidFill>
                  <a:srgbClr val="005EB8"/>
                </a:solidFill>
              </a:rPr>
              <a:t>Goods:</a:t>
            </a:r>
            <a:r>
              <a:rPr lang="en-US" sz="2500" dirty="0">
                <a:solidFill>
                  <a:srgbClr val="005EB8"/>
                </a:solidFill>
              </a:rPr>
              <a:t> products which can be valued in money and which are capable, as such, of forming the subject of commercial transactions</a:t>
            </a:r>
          </a:p>
          <a:p>
            <a:pPr marL="800100" lvl="1" indent="-342900" algn="just">
              <a:buFont typeface="Arial" panose="020B0604020202020204" pitchFamily="34" charset="0"/>
              <a:buChar char="•"/>
            </a:pPr>
            <a:r>
              <a:rPr lang="en-US" sz="2500" dirty="0">
                <a:solidFill>
                  <a:srgbClr val="005EB8"/>
                </a:solidFill>
              </a:rPr>
              <a:t>Books, videotapes, waste, electricity... </a:t>
            </a:r>
          </a:p>
          <a:p>
            <a:pPr marL="800100" lvl="1" indent="-342900" algn="just">
              <a:buFont typeface="Arial" panose="020B0604020202020204" pitchFamily="34" charset="0"/>
              <a:buChar char="•"/>
            </a:pPr>
            <a:r>
              <a:rPr lang="en-US" sz="2500" dirty="0">
                <a:solidFill>
                  <a:srgbClr val="005EB8"/>
                </a:solidFill>
              </a:rPr>
              <a:t>NO: products covered by other provisions of EU law (agricultural and fisheries products, money) </a:t>
            </a:r>
          </a:p>
          <a:p>
            <a:pPr marL="800100" lvl="1" indent="-342900" algn="just">
              <a:buFont typeface="Arial" panose="020B0604020202020204" pitchFamily="34" charset="0"/>
              <a:buChar char="•"/>
            </a:pPr>
            <a:r>
              <a:rPr lang="en-US" sz="2500" dirty="0">
                <a:solidFill>
                  <a:srgbClr val="005EB8"/>
                </a:solidFill>
              </a:rPr>
              <a:t>All goods that originate from a Member State</a:t>
            </a:r>
          </a:p>
          <a:p>
            <a:pPr marL="800100" lvl="1" indent="-342900" algn="just">
              <a:buFont typeface="Arial" panose="020B0604020202020204" pitchFamily="34" charset="0"/>
              <a:buChar char="•"/>
            </a:pPr>
            <a:r>
              <a:rPr lang="en-US" sz="2500" dirty="0">
                <a:solidFill>
                  <a:srgbClr val="005EB8"/>
                </a:solidFill>
              </a:rPr>
              <a:t>All goods that that have been legally brought into free circulation somewhere in the EU</a:t>
            </a:r>
          </a:p>
          <a:p>
            <a:pPr marL="342900" indent="-342900" algn="just">
              <a:lnSpc>
                <a:spcPct val="100000"/>
              </a:lnSpc>
              <a:spcBef>
                <a:spcPts val="0"/>
              </a:spcBef>
              <a:buFont typeface="Arial" panose="020B0604020202020204" pitchFamily="34" charset="0"/>
              <a:buChar char="•"/>
            </a:pPr>
            <a:endParaRPr lang="en-US" sz="2500" dirty="0">
              <a:solidFill>
                <a:srgbClr val="005EB8"/>
              </a:solidFill>
            </a:endParaRPr>
          </a:p>
          <a:p>
            <a:pPr marL="1257300" lvl="2" indent="-342900" algn="just">
              <a:buFont typeface="Arial" panose="020B0604020202020204" pitchFamily="34" charset="0"/>
              <a:buChar char="•"/>
            </a:pPr>
            <a:endParaRPr lang="en-US" sz="2500" dirty="0">
              <a:solidFill>
                <a:srgbClr val="005EB8"/>
              </a:solidFill>
            </a:endParaRPr>
          </a:p>
          <a:p>
            <a:pPr marL="342900" indent="-342900" algn="just">
              <a:lnSpc>
                <a:spcPct val="100000"/>
              </a:lnSpc>
              <a:spcBef>
                <a:spcPts val="0"/>
              </a:spcBef>
              <a:buFont typeface="Arial" panose="020B0604020202020204" pitchFamily="34" charset="0"/>
              <a:buChar char="•"/>
            </a:pPr>
            <a:endParaRPr lang="en-US" sz="2500" dirty="0">
              <a:solidFill>
                <a:srgbClr val="005EB8"/>
              </a:solidFill>
            </a:endParaRPr>
          </a:p>
        </p:txBody>
      </p:sp>
    </p:spTree>
    <p:extLst>
      <p:ext uri="{BB962C8B-B14F-4D97-AF65-F5344CB8AC3E}">
        <p14:creationId xmlns:p14="http://schemas.microsoft.com/office/powerpoint/2010/main" val="2764483286"/>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3566</TotalTime>
  <Words>5799</Words>
  <Application>Microsoft Office PowerPoint</Application>
  <PresentationFormat>Presentazione su schermo (4:3)</PresentationFormat>
  <Paragraphs>311</Paragraphs>
  <Slides>41</Slides>
  <Notes>36</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41</vt:i4>
      </vt:variant>
    </vt:vector>
  </HeadingPairs>
  <TitlesOfParts>
    <vt:vector size="46" baseType="lpstr">
      <vt:lpstr>Arial</vt:lpstr>
      <vt:lpstr>Calibri</vt:lpstr>
      <vt:lpstr>Calibri Light</vt:lpstr>
      <vt:lpstr>Wingdings</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Utente di Microsoft Office</dc:creator>
  <cp:lastModifiedBy>Reviewer</cp:lastModifiedBy>
  <cp:revision>118</cp:revision>
  <dcterms:created xsi:type="dcterms:W3CDTF">2016-12-13T13:19:46Z</dcterms:created>
  <dcterms:modified xsi:type="dcterms:W3CDTF">2026-06-04T20:51:34Z</dcterms:modified>
</cp:coreProperties>
</file>